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ink/ink2.xml" ContentType="application/inkml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354"/>
  </p:notesMasterIdLst>
  <p:sldIdLst>
    <p:sldId id="658" r:id="rId2"/>
    <p:sldId id="257" r:id="rId3"/>
    <p:sldId id="265" r:id="rId4"/>
    <p:sldId id="266" r:id="rId5"/>
    <p:sldId id="267" r:id="rId6"/>
    <p:sldId id="268" r:id="rId7"/>
    <p:sldId id="258" r:id="rId8"/>
    <p:sldId id="263" r:id="rId9"/>
    <p:sldId id="271" r:id="rId10"/>
    <p:sldId id="259" r:id="rId11"/>
    <p:sldId id="261" r:id="rId12"/>
    <p:sldId id="262" r:id="rId13"/>
    <p:sldId id="273" r:id="rId14"/>
    <p:sldId id="282" r:id="rId15"/>
    <p:sldId id="272" r:id="rId16"/>
    <p:sldId id="284" r:id="rId17"/>
    <p:sldId id="285" r:id="rId18"/>
    <p:sldId id="286" r:id="rId19"/>
    <p:sldId id="287" r:id="rId20"/>
    <p:sldId id="288" r:id="rId21"/>
    <p:sldId id="283" r:id="rId22"/>
    <p:sldId id="274" r:id="rId23"/>
    <p:sldId id="276" r:id="rId24"/>
    <p:sldId id="275" r:id="rId25"/>
    <p:sldId id="277" r:id="rId26"/>
    <p:sldId id="278" r:id="rId27"/>
    <p:sldId id="279" r:id="rId28"/>
    <p:sldId id="289" r:id="rId29"/>
    <p:sldId id="290" r:id="rId30"/>
    <p:sldId id="280" r:id="rId31"/>
    <p:sldId id="281" r:id="rId32"/>
    <p:sldId id="659" r:id="rId33"/>
    <p:sldId id="660" r:id="rId34"/>
    <p:sldId id="661" r:id="rId35"/>
    <p:sldId id="662" r:id="rId36"/>
    <p:sldId id="663" r:id="rId37"/>
    <p:sldId id="264" r:id="rId38"/>
    <p:sldId id="664" r:id="rId39"/>
    <p:sldId id="665" r:id="rId40"/>
    <p:sldId id="666" r:id="rId41"/>
    <p:sldId id="667" r:id="rId42"/>
    <p:sldId id="668" r:id="rId43"/>
    <p:sldId id="669" r:id="rId44"/>
    <p:sldId id="670" r:id="rId45"/>
    <p:sldId id="671" r:id="rId46"/>
    <p:sldId id="270" r:id="rId47"/>
    <p:sldId id="672" r:id="rId48"/>
    <p:sldId id="673" r:id="rId49"/>
    <p:sldId id="674" r:id="rId50"/>
    <p:sldId id="675" r:id="rId51"/>
    <p:sldId id="676" r:id="rId52"/>
    <p:sldId id="677" r:id="rId53"/>
    <p:sldId id="678" r:id="rId54"/>
    <p:sldId id="679" r:id="rId55"/>
    <p:sldId id="260" r:id="rId56"/>
    <p:sldId id="680" r:id="rId57"/>
    <p:sldId id="681" r:id="rId58"/>
    <p:sldId id="682" r:id="rId59"/>
    <p:sldId id="683" r:id="rId60"/>
    <p:sldId id="684" r:id="rId61"/>
    <p:sldId id="685" r:id="rId62"/>
    <p:sldId id="686" r:id="rId63"/>
    <p:sldId id="687" r:id="rId64"/>
    <p:sldId id="688" r:id="rId65"/>
    <p:sldId id="269" r:id="rId66"/>
    <p:sldId id="689" r:id="rId67"/>
    <p:sldId id="690" r:id="rId68"/>
    <p:sldId id="691" r:id="rId69"/>
    <p:sldId id="692" r:id="rId70"/>
    <p:sldId id="693" r:id="rId71"/>
    <p:sldId id="694" r:id="rId72"/>
    <p:sldId id="695" r:id="rId73"/>
    <p:sldId id="696" r:id="rId74"/>
    <p:sldId id="697" r:id="rId75"/>
    <p:sldId id="698" r:id="rId76"/>
    <p:sldId id="699" r:id="rId77"/>
    <p:sldId id="700" r:id="rId78"/>
    <p:sldId id="701" r:id="rId79"/>
    <p:sldId id="291" r:id="rId80"/>
    <p:sldId id="292" r:id="rId81"/>
    <p:sldId id="293" r:id="rId82"/>
    <p:sldId id="294" r:id="rId83"/>
    <p:sldId id="702" r:id="rId84"/>
    <p:sldId id="703" r:id="rId85"/>
    <p:sldId id="704" r:id="rId86"/>
    <p:sldId id="705" r:id="rId87"/>
    <p:sldId id="706" r:id="rId88"/>
    <p:sldId id="707" r:id="rId89"/>
    <p:sldId id="708" r:id="rId90"/>
    <p:sldId id="709" r:id="rId91"/>
    <p:sldId id="710" r:id="rId92"/>
    <p:sldId id="711" r:id="rId93"/>
    <p:sldId id="712" r:id="rId94"/>
    <p:sldId id="713" r:id="rId95"/>
    <p:sldId id="714" r:id="rId96"/>
    <p:sldId id="303" r:id="rId97"/>
    <p:sldId id="715" r:id="rId98"/>
    <p:sldId id="308" r:id="rId99"/>
    <p:sldId id="716" r:id="rId100"/>
    <p:sldId id="717" r:id="rId101"/>
    <p:sldId id="718" r:id="rId102"/>
    <p:sldId id="719" r:id="rId103"/>
    <p:sldId id="304" r:id="rId104"/>
    <p:sldId id="309" r:id="rId105"/>
    <p:sldId id="720" r:id="rId106"/>
    <p:sldId id="721" r:id="rId107"/>
    <p:sldId id="722" r:id="rId108"/>
    <p:sldId id="305" r:id="rId109"/>
    <p:sldId id="306" r:id="rId110"/>
    <p:sldId id="723" r:id="rId111"/>
    <p:sldId id="310" r:id="rId112"/>
    <p:sldId id="724" r:id="rId113"/>
    <p:sldId id="307" r:id="rId114"/>
    <p:sldId id="725" r:id="rId115"/>
    <p:sldId id="726" r:id="rId116"/>
    <p:sldId id="301" r:id="rId117"/>
    <p:sldId id="302" r:id="rId118"/>
    <p:sldId id="311" r:id="rId119"/>
    <p:sldId id="727" r:id="rId120"/>
    <p:sldId id="728" r:id="rId121"/>
    <p:sldId id="295" r:id="rId122"/>
    <p:sldId id="729" r:id="rId123"/>
    <p:sldId id="312" r:id="rId124"/>
    <p:sldId id="730" r:id="rId125"/>
    <p:sldId id="731" r:id="rId126"/>
    <p:sldId id="296" r:id="rId127"/>
    <p:sldId id="297" r:id="rId128"/>
    <p:sldId id="732" r:id="rId129"/>
    <p:sldId id="298" r:id="rId130"/>
    <p:sldId id="300" r:id="rId131"/>
    <p:sldId id="733" r:id="rId132"/>
    <p:sldId id="299" r:id="rId133"/>
    <p:sldId id="313" r:id="rId134"/>
    <p:sldId id="734" r:id="rId135"/>
    <p:sldId id="735" r:id="rId136"/>
    <p:sldId id="736" r:id="rId137"/>
    <p:sldId id="737" r:id="rId138"/>
    <p:sldId id="738" r:id="rId139"/>
    <p:sldId id="739" r:id="rId140"/>
    <p:sldId id="740" r:id="rId141"/>
    <p:sldId id="741" r:id="rId142"/>
    <p:sldId id="742" r:id="rId143"/>
    <p:sldId id="743" r:id="rId144"/>
    <p:sldId id="744" r:id="rId145"/>
    <p:sldId id="745" r:id="rId146"/>
    <p:sldId id="746" r:id="rId147"/>
    <p:sldId id="747" r:id="rId148"/>
    <p:sldId id="748" r:id="rId149"/>
    <p:sldId id="749" r:id="rId150"/>
    <p:sldId id="750" r:id="rId151"/>
    <p:sldId id="751" r:id="rId152"/>
    <p:sldId id="752" r:id="rId153"/>
    <p:sldId id="753" r:id="rId154"/>
    <p:sldId id="754" r:id="rId155"/>
    <p:sldId id="755" r:id="rId156"/>
    <p:sldId id="756" r:id="rId157"/>
    <p:sldId id="757" r:id="rId158"/>
    <p:sldId id="758" r:id="rId159"/>
    <p:sldId id="759" r:id="rId160"/>
    <p:sldId id="760" r:id="rId161"/>
    <p:sldId id="761" r:id="rId162"/>
    <p:sldId id="762" r:id="rId163"/>
    <p:sldId id="763" r:id="rId164"/>
    <p:sldId id="764" r:id="rId165"/>
    <p:sldId id="765" r:id="rId166"/>
    <p:sldId id="766" r:id="rId167"/>
    <p:sldId id="767" r:id="rId168"/>
    <p:sldId id="768" r:id="rId169"/>
    <p:sldId id="769" r:id="rId170"/>
    <p:sldId id="770" r:id="rId171"/>
    <p:sldId id="771" r:id="rId172"/>
    <p:sldId id="772" r:id="rId173"/>
    <p:sldId id="773" r:id="rId174"/>
    <p:sldId id="774" r:id="rId175"/>
    <p:sldId id="775" r:id="rId176"/>
    <p:sldId id="776" r:id="rId177"/>
    <p:sldId id="777" r:id="rId178"/>
    <p:sldId id="778" r:id="rId179"/>
    <p:sldId id="779" r:id="rId180"/>
    <p:sldId id="780" r:id="rId181"/>
    <p:sldId id="781" r:id="rId182"/>
    <p:sldId id="782" r:id="rId183"/>
    <p:sldId id="783" r:id="rId184"/>
    <p:sldId id="784" r:id="rId185"/>
    <p:sldId id="785" r:id="rId186"/>
    <p:sldId id="786" r:id="rId187"/>
    <p:sldId id="787" r:id="rId188"/>
    <p:sldId id="788" r:id="rId189"/>
    <p:sldId id="789" r:id="rId190"/>
    <p:sldId id="790" r:id="rId191"/>
    <p:sldId id="791" r:id="rId192"/>
    <p:sldId id="792" r:id="rId193"/>
    <p:sldId id="793" r:id="rId194"/>
    <p:sldId id="794" r:id="rId195"/>
    <p:sldId id="795" r:id="rId196"/>
    <p:sldId id="796" r:id="rId197"/>
    <p:sldId id="827" r:id="rId198"/>
    <p:sldId id="828" r:id="rId199"/>
    <p:sldId id="829" r:id="rId200"/>
    <p:sldId id="830" r:id="rId201"/>
    <p:sldId id="831" r:id="rId202"/>
    <p:sldId id="832" r:id="rId203"/>
    <p:sldId id="833" r:id="rId204"/>
    <p:sldId id="834" r:id="rId205"/>
    <p:sldId id="835" r:id="rId206"/>
    <p:sldId id="836" r:id="rId207"/>
    <p:sldId id="837" r:id="rId208"/>
    <p:sldId id="838" r:id="rId209"/>
    <p:sldId id="839" r:id="rId210"/>
    <p:sldId id="840" r:id="rId211"/>
    <p:sldId id="841" r:id="rId212"/>
    <p:sldId id="842" r:id="rId213"/>
    <p:sldId id="843" r:id="rId214"/>
    <p:sldId id="797" r:id="rId215"/>
    <p:sldId id="798" r:id="rId216"/>
    <p:sldId id="799" r:id="rId217"/>
    <p:sldId id="800" r:id="rId218"/>
    <p:sldId id="801" r:id="rId219"/>
    <p:sldId id="802" r:id="rId220"/>
    <p:sldId id="803" r:id="rId221"/>
    <p:sldId id="804" r:id="rId222"/>
    <p:sldId id="805" r:id="rId223"/>
    <p:sldId id="806" r:id="rId224"/>
    <p:sldId id="807" r:id="rId225"/>
    <p:sldId id="808" r:id="rId226"/>
    <p:sldId id="809" r:id="rId227"/>
    <p:sldId id="810" r:id="rId228"/>
    <p:sldId id="811" r:id="rId229"/>
    <p:sldId id="812" r:id="rId230"/>
    <p:sldId id="813" r:id="rId231"/>
    <p:sldId id="814" r:id="rId232"/>
    <p:sldId id="815" r:id="rId233"/>
    <p:sldId id="816" r:id="rId234"/>
    <p:sldId id="817" r:id="rId235"/>
    <p:sldId id="818" r:id="rId236"/>
    <p:sldId id="819" r:id="rId237"/>
    <p:sldId id="820" r:id="rId238"/>
    <p:sldId id="821" r:id="rId239"/>
    <p:sldId id="822" r:id="rId240"/>
    <p:sldId id="314" r:id="rId241"/>
    <p:sldId id="823" r:id="rId242"/>
    <p:sldId id="824" r:id="rId243"/>
    <p:sldId id="825" r:id="rId244"/>
    <p:sldId id="826" r:id="rId245"/>
    <p:sldId id="844" r:id="rId246"/>
    <p:sldId id="845" r:id="rId247"/>
    <p:sldId id="846" r:id="rId248"/>
    <p:sldId id="847" r:id="rId249"/>
    <p:sldId id="848" r:id="rId250"/>
    <p:sldId id="849" r:id="rId251"/>
    <p:sldId id="850" r:id="rId252"/>
    <p:sldId id="851" r:id="rId253"/>
    <p:sldId id="852" r:id="rId254"/>
    <p:sldId id="853" r:id="rId255"/>
    <p:sldId id="861" r:id="rId256"/>
    <p:sldId id="862" r:id="rId257"/>
    <p:sldId id="863" r:id="rId258"/>
    <p:sldId id="864" r:id="rId259"/>
    <p:sldId id="865" r:id="rId260"/>
    <p:sldId id="866" r:id="rId261"/>
    <p:sldId id="867" r:id="rId262"/>
    <p:sldId id="868" r:id="rId263"/>
    <p:sldId id="869" r:id="rId264"/>
    <p:sldId id="870" r:id="rId265"/>
    <p:sldId id="874" r:id="rId266"/>
    <p:sldId id="875" r:id="rId267"/>
    <p:sldId id="876" r:id="rId268"/>
    <p:sldId id="877" r:id="rId269"/>
    <p:sldId id="878" r:id="rId270"/>
    <p:sldId id="879" r:id="rId271"/>
    <p:sldId id="880" r:id="rId272"/>
    <p:sldId id="881" r:id="rId273"/>
    <p:sldId id="882" r:id="rId274"/>
    <p:sldId id="883" r:id="rId275"/>
    <p:sldId id="884" r:id="rId276"/>
    <p:sldId id="885" r:id="rId277"/>
    <p:sldId id="886" r:id="rId278"/>
    <p:sldId id="887" r:id="rId279"/>
    <p:sldId id="888" r:id="rId280"/>
    <p:sldId id="889" r:id="rId281"/>
    <p:sldId id="890" r:id="rId282"/>
    <p:sldId id="891" r:id="rId283"/>
    <p:sldId id="892" r:id="rId284"/>
    <p:sldId id="893" r:id="rId285"/>
    <p:sldId id="894" r:id="rId286"/>
    <p:sldId id="895" r:id="rId287"/>
    <p:sldId id="896" r:id="rId288"/>
    <p:sldId id="897" r:id="rId289"/>
    <p:sldId id="898" r:id="rId290"/>
    <p:sldId id="899" r:id="rId291"/>
    <p:sldId id="900" r:id="rId292"/>
    <p:sldId id="871" r:id="rId293"/>
    <p:sldId id="872" r:id="rId294"/>
    <p:sldId id="873" r:id="rId295"/>
    <p:sldId id="854" r:id="rId296"/>
    <p:sldId id="855" r:id="rId297"/>
    <p:sldId id="856" r:id="rId298"/>
    <p:sldId id="857" r:id="rId299"/>
    <p:sldId id="858" r:id="rId300"/>
    <p:sldId id="859" r:id="rId301"/>
    <p:sldId id="860" r:id="rId302"/>
    <p:sldId id="901" r:id="rId303"/>
    <p:sldId id="902" r:id="rId304"/>
    <p:sldId id="903" r:id="rId305"/>
    <p:sldId id="904" r:id="rId306"/>
    <p:sldId id="905" r:id="rId307"/>
    <p:sldId id="906" r:id="rId308"/>
    <p:sldId id="907" r:id="rId309"/>
    <p:sldId id="908" r:id="rId310"/>
    <p:sldId id="909" r:id="rId311"/>
    <p:sldId id="910" r:id="rId312"/>
    <p:sldId id="911" r:id="rId313"/>
    <p:sldId id="912" r:id="rId314"/>
    <p:sldId id="913" r:id="rId315"/>
    <p:sldId id="914" r:id="rId316"/>
    <p:sldId id="915" r:id="rId317"/>
    <p:sldId id="916" r:id="rId318"/>
    <p:sldId id="917" r:id="rId319"/>
    <p:sldId id="918" r:id="rId320"/>
    <p:sldId id="919" r:id="rId321"/>
    <p:sldId id="920" r:id="rId322"/>
    <p:sldId id="921" r:id="rId323"/>
    <p:sldId id="922" r:id="rId324"/>
    <p:sldId id="923" r:id="rId325"/>
    <p:sldId id="924" r:id="rId326"/>
    <p:sldId id="925" r:id="rId327"/>
    <p:sldId id="926" r:id="rId328"/>
    <p:sldId id="927" r:id="rId329"/>
    <p:sldId id="928" r:id="rId330"/>
    <p:sldId id="929" r:id="rId331"/>
    <p:sldId id="930" r:id="rId332"/>
    <p:sldId id="931" r:id="rId333"/>
    <p:sldId id="932" r:id="rId334"/>
    <p:sldId id="933" r:id="rId335"/>
    <p:sldId id="934" r:id="rId336"/>
    <p:sldId id="935" r:id="rId337"/>
    <p:sldId id="936" r:id="rId338"/>
    <p:sldId id="937" r:id="rId339"/>
    <p:sldId id="938" r:id="rId340"/>
    <p:sldId id="939" r:id="rId341"/>
    <p:sldId id="940" r:id="rId342"/>
    <p:sldId id="941" r:id="rId343"/>
    <p:sldId id="942" r:id="rId344"/>
    <p:sldId id="943" r:id="rId345"/>
    <p:sldId id="944" r:id="rId346"/>
    <p:sldId id="945" r:id="rId347"/>
    <p:sldId id="946" r:id="rId348"/>
    <p:sldId id="947" r:id="rId349"/>
    <p:sldId id="948" r:id="rId350"/>
    <p:sldId id="949" r:id="rId351"/>
    <p:sldId id="950" r:id="rId352"/>
    <p:sldId id="951" r:id="rId35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92438-E071-4364-B9B0-943F5D80DFD0}" v="15" dt="2023-11-19T01:55:03.8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30" autoAdjust="0"/>
    <p:restoredTop sz="94660"/>
  </p:normalViewPr>
  <p:slideViewPr>
    <p:cSldViewPr>
      <p:cViewPr varScale="1">
        <p:scale>
          <a:sx n="107" d="100"/>
          <a:sy n="107" d="100"/>
        </p:scale>
        <p:origin x="148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theme" Target="theme/theme1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microsoft.com/office/2015/10/relationships/revisionInfo" Target="revisionInfo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notesMaster" Target="notesMasters/notesMaster1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presProps" Target="presProps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viewProps" Target="viewProps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tableStyles" Target="tableStyles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251" Type="http://schemas.openxmlformats.org/officeDocument/2006/relationships/slide" Target="slides/slide25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14-06-26T10:05:18.213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22,'0'0,"0"0,0 0,0 0,0 0,0 0,0-19,0 19,17 0,-17 0,0 0,0 0,0 0,0 0,0 0,0 0,0 0,0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280" units="cm"/>
          <inkml:channel name="Y" type="integer" max="1024" units="cm"/>
        </inkml:traceFormat>
        <inkml:channelProperties>
          <inkml:channelProperty channel="X" name="resolution" value="38" units="1/cm"/>
          <inkml:channelProperty channel="Y" name="resolution" value="37" units="1/cm"/>
        </inkml:channelProperties>
      </inkml:inkSource>
      <inkml:timestamp xml:id="ts0" timeString="2014-06-26T10:10:24.479"/>
    </inkml:context>
    <inkml:brush xml:id="br0">
      <inkml:brushProperty name="width" value="0.05292" units="cm"/>
      <inkml:brushProperty name="height" value="0.05292" units="cm"/>
      <inkml:brushProperty name="color" value="#FF0000"/>
      <inkml:brushProperty name="fitToCurve" value="1"/>
      <inkml:brushProperty name="ignorePressure" value="1"/>
    </inkml:brush>
  </inkml:definitions>
  <inkml:trace contextRef="#ctx0" brushRef="#br0">0 0,'0'0,"0"0,17 0,-17 0,0 0,0 0,0 0,0 0,0 0,0 0,0 0,0 0,0 0,0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BDB1D-6D13-4F9B-9713-DA98CED08E90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175C-7C50-4112-8B09-9DDC513272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8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49277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23216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03332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85816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10442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50481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678458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95989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21371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60130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567439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5476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154767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577873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10844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42183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45588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8562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82843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60637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089095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055837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156930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78212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594135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046586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0969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7844393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5506586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10078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18133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858160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143546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70340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10227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97277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7383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156930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146201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293936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361694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449072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609524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21371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644582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08278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238022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6816238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6017449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7689677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8194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005778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724544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9204649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95308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08278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6483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1730061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4435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213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082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792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8082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62869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645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5476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1569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15693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36178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4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6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3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2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3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2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2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2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5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3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1C6A8-AFFD-4143-BC28-EEC1B1F501D6}" type="datetimeFigureOut">
              <a:rPr lang="ko-KR" altLang="en-US" smtClean="0"/>
              <a:pPr/>
              <a:t>2023-11-19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jp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46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48.png"/><Relationship Id="rId9" Type="http://schemas.openxmlformats.org/officeDocument/2006/relationships/image" Target="../media/image158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eclipse.org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4.png"/><Relationship Id="rId4" Type="http://schemas.openxmlformats.org/officeDocument/2006/relationships/image" Target="../media/image17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4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8.pn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2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6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0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3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9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1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0.png"/><Relationship Id="rId4" Type="http://schemas.openxmlformats.org/officeDocument/2006/relationships/image" Target="../media/image259.png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5.png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1.png"/><Relationship Id="rId4" Type="http://schemas.openxmlformats.org/officeDocument/2006/relationships/image" Target="../media/image290.pn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e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jpe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3.png"/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png"/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5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2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1.png"/><Relationship Id="rId5" Type="http://schemas.openxmlformats.org/officeDocument/2006/relationships/image" Target="../media/image320.png"/><Relationship Id="rId4" Type="http://schemas.openxmlformats.org/officeDocument/2006/relationships/image" Target="../media/image319.png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png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6.png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7.png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8.png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0.png"/><Relationship Id="rId4" Type="http://schemas.openxmlformats.org/officeDocument/2006/relationships/image" Target="../media/image329.png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2.png"/></Relationships>
</file>

<file path=ppt/slides/_rels/slide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3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png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6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7.png"/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9.png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4.png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png"/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jpeg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png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5.png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7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8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9.png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1.png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png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5.png"/><Relationship Id="rId4" Type="http://schemas.openxmlformats.org/officeDocument/2006/relationships/image" Target="../media/image354.pn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7.png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jpe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0.png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3.png"/><Relationship Id="rId4" Type="http://schemas.openxmlformats.org/officeDocument/2006/relationships/image" Target="../media/image362.png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4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6.png"/></Relationships>
</file>

<file path=ppt/slides/_rels/slide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jpe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emf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java/javase/download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kr.azul.com/downloads" TargetMode="External"/><Relationship Id="rId4" Type="http://schemas.openxmlformats.org/officeDocument/2006/relationships/hyperlink" Target="https://github.com/ojdkbuild/ojdkbuild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/>
              <a:t>기본문법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/>
              <a:t>객체지향 프로그램 </a:t>
            </a:r>
            <a:r>
              <a:rPr lang="en-US" altLang="ko-KR" sz="2400"/>
              <a:t>I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/>
              <a:t>객체지향 프로그램 </a:t>
            </a:r>
            <a:r>
              <a:rPr lang="en-US" altLang="ko-KR" sz="2400"/>
              <a:t>II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/>
              <a:t>컬렉션 프레임워크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/>
              <a:t>스레드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sz="2400"/>
              <a:t>데이터베이스 제어</a:t>
            </a:r>
            <a:endParaRPr lang="en-US" altLang="ko-KR" sz="2400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sz="2400"/>
              <a:t>API </a:t>
            </a:r>
            <a:r>
              <a:rPr lang="ko-KR" altLang="en-US" sz="2400"/>
              <a:t>활용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29137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01250"/>
            <a:ext cx="4267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환경변수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제어판 </a:t>
            </a:r>
            <a:r>
              <a:rPr lang="en-US" altLang="ko-KR" dirty="0"/>
              <a:t>– </a:t>
            </a:r>
            <a:r>
              <a:rPr lang="ko-KR" altLang="en-US" dirty="0"/>
              <a:t>시스템 </a:t>
            </a:r>
            <a:r>
              <a:rPr lang="en-US" altLang="ko-KR" dirty="0"/>
              <a:t>– </a:t>
            </a:r>
            <a:r>
              <a:rPr lang="ko-KR" altLang="en-US" dirty="0"/>
              <a:t>고급 시스템 설정</a:t>
            </a:r>
            <a:endParaRPr lang="en-US" altLang="ko-KR" dirty="0"/>
          </a:p>
        </p:txBody>
      </p:sp>
      <p:pic>
        <p:nvPicPr>
          <p:cNvPr id="1026" name="Picture 2" descr="C:\Users\GGoReb\Documents\반디카메라\Cap 2014-06-23 18-04-54-38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677" y="1224580"/>
            <a:ext cx="4992483" cy="450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5843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75421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/>
              <a:t>switch </a:t>
            </a:r>
            <a:r>
              <a:rPr lang="ko-KR" altLang="en-US"/>
              <a:t>사용 </a:t>
            </a:r>
            <a:r>
              <a:rPr lang="en-US" altLang="ko-KR" dirty="0"/>
              <a:t>- 1 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A97D3-00BC-20F5-1189-5FB7894EECB7}"/>
              </a:ext>
            </a:extLst>
          </p:cNvPr>
          <p:cNvSpPr txBox="1"/>
          <p:nvPr/>
        </p:nvSpPr>
        <p:spPr>
          <a:xfrm>
            <a:off x="7002213" y="559713"/>
            <a:ext cx="1530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ch04.SwitchExam1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B548A8-B5EF-A815-332C-1A2FFA0EC1AA}"/>
              </a:ext>
            </a:extLst>
          </p:cNvPr>
          <p:cNvSpPr txBox="1"/>
          <p:nvPr/>
        </p:nvSpPr>
        <p:spPr>
          <a:xfrm>
            <a:off x="827584" y="836712"/>
            <a:ext cx="7704856" cy="5509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1: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"[1] 1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2: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"[2] 2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"[3] 1, 2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아님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"break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가 없는 경우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1: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"[4] 1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2: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"[5]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여기도 실행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"[6] switch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종료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B0D82C6-C094-904B-5BA9-29A9088B3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741" y="3837533"/>
            <a:ext cx="2352675" cy="1609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837733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98504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/>
              <a:t>switch </a:t>
            </a:r>
            <a:r>
              <a:rPr lang="ko-KR" altLang="en-US"/>
              <a:t>사용 </a:t>
            </a:r>
            <a:r>
              <a:rPr lang="en-US" altLang="ko-KR" dirty="0"/>
              <a:t>- 2 (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9B916E-4E06-96BE-ED49-B0AAA0CF62AA}"/>
              </a:ext>
            </a:extLst>
          </p:cNvPr>
          <p:cNvSpPr txBox="1"/>
          <p:nvPr/>
        </p:nvSpPr>
        <p:spPr>
          <a:xfrm>
            <a:off x="7002213" y="559713"/>
            <a:ext cx="1530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ch04.SwitchExam2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6ADBDD-4CDA-7EB6-95CA-634C4CE2B9F0}"/>
              </a:ext>
            </a:extLst>
          </p:cNvPr>
          <p:cNvSpPr txBox="1"/>
          <p:nvPr/>
        </p:nvSpPr>
        <p:spPr>
          <a:xfrm>
            <a:off x="827584" y="836712"/>
            <a:ext cx="7704856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alphabet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"A"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alphabet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"A"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"a"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입력된 값은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A"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"B"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입력된 값은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B"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"A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도 아니고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B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도 아님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5AD486-D33C-721E-BA7C-FA5122FA9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41" y="2636912"/>
            <a:ext cx="174307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746952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98504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/>
              <a:t>switch </a:t>
            </a:r>
            <a:r>
              <a:rPr lang="ko-KR" altLang="en-US"/>
              <a:t>사용 </a:t>
            </a:r>
            <a:r>
              <a:rPr lang="en-US" altLang="ko-KR" dirty="0"/>
              <a:t>- 3 (</a:t>
            </a:r>
            <a:r>
              <a:rPr lang="ko-KR" altLang="en-US" dirty="0" err="1"/>
              <a:t>열거형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D78AA-661B-7696-9182-CDD2ECCBFA2C}"/>
              </a:ext>
            </a:extLst>
          </p:cNvPr>
          <p:cNvSpPr txBox="1"/>
          <p:nvPr/>
        </p:nvSpPr>
        <p:spPr>
          <a:xfrm>
            <a:off x="7002213" y="559713"/>
            <a:ext cx="1530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ch04.SwitchExam3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0DAD0A-4C51-38AE-22E3-ECB7FAC30FBF}"/>
              </a:ext>
            </a:extLst>
          </p:cNvPr>
          <p:cNvSpPr txBox="1"/>
          <p:nvPr/>
        </p:nvSpPr>
        <p:spPr>
          <a:xfrm>
            <a:off x="827584" y="836712"/>
            <a:ext cx="7704856" cy="5632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SwitchExam3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Week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Week.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MON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MON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월요일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TUE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화요일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잘못된 입력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Week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MON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TUE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WED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THU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FRI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SAT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SUN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9474EF-B154-595E-79B2-048EF4365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3341" y="2637388"/>
            <a:ext cx="1743075" cy="381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80666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0697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/>
              <a:t>switch </a:t>
            </a:r>
            <a:r>
              <a:rPr lang="ko-KR" altLang="en-US"/>
              <a:t>사용 </a:t>
            </a:r>
            <a:r>
              <a:rPr lang="en-US" altLang="ko-KR" dirty="0"/>
              <a:t>- 4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F7B53-6138-E977-DCE9-0D130D0BB9E2}"/>
              </a:ext>
            </a:extLst>
          </p:cNvPr>
          <p:cNvSpPr txBox="1"/>
          <p:nvPr/>
        </p:nvSpPr>
        <p:spPr>
          <a:xfrm>
            <a:off x="7002213" y="559713"/>
            <a:ext cx="15302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ch04.SwitchExam4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4D1DEF-B2C9-F61D-E909-C88021F6168D}"/>
              </a:ext>
            </a:extLst>
          </p:cNvPr>
          <p:cNvSpPr txBox="1"/>
          <p:nvPr/>
        </p:nvSpPr>
        <p:spPr>
          <a:xfrm>
            <a:off x="827584" y="836712"/>
            <a:ext cx="7704856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한 글자만 입력해주세요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.read();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- 48;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switch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0: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1: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2: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3: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4: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5: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6: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7: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8: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9: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"0 ~ 9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숫자 입력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!"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default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문자 입력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!"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2A451B-6E1D-1A50-5B01-A06594111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440" y="4530031"/>
            <a:ext cx="26670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913836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484459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(ch04.</a:t>
            </a:r>
            <a:r>
              <a:rPr lang="ko-KR" altLang="en-US"/>
              <a:t>연습문제</a:t>
            </a:r>
            <a:r>
              <a:rPr lang="en-US" altLang="ko-KR"/>
              <a:t>03)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클릭된 버튼에 따라 웹사이트 접속하기</a:t>
            </a:r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19103-48D3-7F58-566E-1DCD94A34C48}"/>
              </a:ext>
            </a:extLst>
          </p:cNvPr>
          <p:cNvSpPr txBox="1"/>
          <p:nvPr/>
        </p:nvSpPr>
        <p:spPr>
          <a:xfrm>
            <a:off x="827584" y="1283276"/>
            <a:ext cx="7704856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mouseClicked(MouseEvent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JButton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(JButton)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.getComponent();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.getText();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버튼의 글자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600" b="1" u="sng">
                <a:solidFill>
                  <a:srgbClr val="FF0000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① 버튼이 </a:t>
            </a:r>
            <a:r>
              <a:rPr lang="en-US" altLang="ko-KR" sz="1600" b="1">
                <a:solidFill>
                  <a:srgbClr val="2A00FF"/>
                </a:solidFill>
                <a:latin typeface="Consolas" panose="020B0609020204030204" pitchFamily="49" charset="0"/>
              </a:rPr>
              <a:t>Bloter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인 경우 </a:t>
            </a:r>
            <a:r>
              <a:rPr lang="en-US" altLang="ko-KR" sz="1600" b="1">
                <a:solidFill>
                  <a:srgbClr val="2A00FF"/>
                </a:solidFill>
                <a:latin typeface="Consolas" panose="020B0609020204030204" pitchFamily="49" charset="0"/>
              </a:rPr>
              <a:t>https://www.bloter.net</a:t>
            </a:r>
          </a:p>
          <a:p>
            <a:pPr algn="l"/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② 버튼이 </a:t>
            </a:r>
            <a:r>
              <a:rPr lang="en-US" altLang="ko-KR" sz="1600" b="1">
                <a:solidFill>
                  <a:srgbClr val="2A00FF"/>
                </a:solidFill>
                <a:latin typeface="Consolas" panose="020B0609020204030204" pitchFamily="49" charset="0"/>
              </a:rPr>
              <a:t>ZDNet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인 경우 </a:t>
            </a:r>
            <a:r>
              <a:rPr lang="en-US" altLang="ko-KR" sz="1600" b="1">
                <a:solidFill>
                  <a:srgbClr val="2A00FF"/>
                </a:solidFill>
                <a:latin typeface="Consolas" panose="020B0609020204030204" pitchFamily="49" charset="0"/>
              </a:rPr>
              <a:t>https://zdnet.co.kr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Desktop.getDesktop().browse(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URI(</a:t>
            </a:r>
            <a:r>
              <a:rPr lang="en-US" altLang="ko-KR" sz="1600" b="1" u="sng">
                <a:solidFill>
                  <a:srgbClr val="FF0000"/>
                </a:solidFill>
                <a:latin typeface="Consolas" panose="020B0609020204030204" pitchFamily="49" charset="0"/>
              </a:rPr>
              <a:t>link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웹사이트 접속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(IOException | URISyntaxException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.printStackTrace();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  <a:endParaRPr lang="ko-KR" altLang="en-US" sz="1200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211124-5DB2-A32C-8A3A-F0DC9F19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517232"/>
            <a:ext cx="2339355" cy="76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0565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1937"/>
            <a:ext cx="76258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반복문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문장 또는 문장들을 반복해서 수행할 때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반복횟수가 중요한 경우 </a:t>
            </a:r>
            <a:r>
              <a:rPr lang="en-US" altLang="ko-KR" dirty="0"/>
              <a:t>for</a:t>
            </a:r>
            <a:r>
              <a:rPr lang="ko-KR" altLang="en-US" dirty="0"/>
              <a:t>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반복횟수를 모르는 경우 </a:t>
            </a:r>
            <a:r>
              <a:rPr lang="en-US" altLang="ko-KR" dirty="0"/>
              <a:t>while</a:t>
            </a:r>
            <a:r>
              <a:rPr lang="ko-KR" altLang="en-US" dirty="0"/>
              <a:t>문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/>
              <a:t>for</a:t>
            </a:r>
            <a:r>
              <a:rPr lang="ko-KR" altLang="en-US" dirty="0"/>
              <a:t>문과 </a:t>
            </a:r>
            <a:r>
              <a:rPr lang="en-US" altLang="ko-KR" dirty="0"/>
              <a:t>while</a:t>
            </a:r>
            <a:r>
              <a:rPr lang="ko-KR" altLang="en-US" dirty="0"/>
              <a:t>문은 서로 변경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/>
              <a:t>do-while </a:t>
            </a:r>
            <a:r>
              <a:rPr lang="ko-KR" altLang="en-US" dirty="0"/>
              <a:t>문은 </a:t>
            </a:r>
            <a:r>
              <a:rPr lang="en-US" altLang="ko-KR" dirty="0"/>
              <a:t>while </a:t>
            </a:r>
            <a:r>
              <a:rPr lang="ko-KR" altLang="en-US" dirty="0"/>
              <a:t>문의 변형으로 최소 한번은 수행될 것을 보장</a:t>
            </a:r>
            <a:endParaRPr lang="en-US" altLang="ko-KR" dirty="0"/>
          </a:p>
        </p:txBody>
      </p:sp>
      <p:pic>
        <p:nvPicPr>
          <p:cNvPr id="18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538" y="3057748"/>
            <a:ext cx="2400300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3178400"/>
            <a:ext cx="2809875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12" y="4365846"/>
            <a:ext cx="2790825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2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4365848"/>
            <a:ext cx="28194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131433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9984"/>
            <a:ext cx="74927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for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초기화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조건식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증감식</a:t>
            </a:r>
            <a:r>
              <a:rPr lang="ko-KR" altLang="en-US" dirty="0">
                <a:latin typeface="+mn-ea"/>
              </a:rPr>
              <a:t> 그리고 수행할 </a:t>
            </a:r>
            <a:r>
              <a:rPr lang="ko-KR" altLang="en-US" dirty="0" err="1">
                <a:latin typeface="+mn-ea"/>
              </a:rPr>
              <a:t>블럭</a:t>
            </a:r>
            <a:r>
              <a:rPr lang="en-US" altLang="ko-KR" dirty="0">
                <a:latin typeface="+mn-ea"/>
              </a:rPr>
              <a:t>{} </a:t>
            </a:r>
            <a:r>
              <a:rPr lang="ko-KR" altLang="en-US" dirty="0">
                <a:latin typeface="+mn-ea"/>
              </a:rPr>
              <a:t>또는 문장으로 구성</a:t>
            </a:r>
            <a:endParaRPr lang="ko-KR" altLang="en-US" dirty="0"/>
          </a:p>
        </p:txBody>
      </p:sp>
      <p:pic>
        <p:nvPicPr>
          <p:cNvPr id="14" name="Picture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57635"/>
            <a:ext cx="7056437" cy="140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38" y="2670522"/>
            <a:ext cx="7092950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4319935"/>
            <a:ext cx="337185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3" name="Group 92"/>
          <p:cNvGraphicFramePr>
            <a:graphicFrameLocks noGrp="1"/>
          </p:cNvGraphicFramePr>
          <p:nvPr/>
        </p:nvGraphicFramePr>
        <p:xfrm>
          <a:off x="6408738" y="3743672"/>
          <a:ext cx="1655762" cy="2133600"/>
        </p:xfrm>
        <a:graphic>
          <a:graphicData uri="http://schemas.openxmlformats.org/drawingml/2006/table">
            <a:tbl>
              <a:tblPr/>
              <a:tblGrid>
                <a:gridCol w="82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sum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20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891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  <a:ea typeface="굴림" pitchFamily="50" charset="-127"/>
                        </a:rPr>
                        <a:t>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itchFamily="49" charset="0"/>
                        <a:ea typeface="굴림" pitchFamily="50" charset="-127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5" name="Text Box 20"/>
          <p:cNvSpPr txBox="1">
            <a:spLocks noChangeArrowheads="1"/>
          </p:cNvSpPr>
          <p:nvPr/>
        </p:nvSpPr>
        <p:spPr bwMode="auto">
          <a:xfrm>
            <a:off x="719138" y="3778597"/>
            <a:ext cx="8604250" cy="36671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42913" indent="-44291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  </a:t>
            </a:r>
            <a:r>
              <a:rPr lang="ko-KR" altLang="en-US" sz="1800" dirty="0">
                <a:latin typeface="+mn-ea"/>
                <a:ea typeface="+mn-ea"/>
              </a:rPr>
              <a:t>예</a:t>
            </a:r>
            <a:r>
              <a:rPr lang="en-US" altLang="ko-KR" sz="1800" dirty="0">
                <a:latin typeface="+mn-ea"/>
                <a:ea typeface="+mn-ea"/>
              </a:rPr>
              <a:t>) 1</a:t>
            </a:r>
            <a:r>
              <a:rPr lang="ko-KR" altLang="en-US" sz="1800" dirty="0">
                <a:latin typeface="+mn-ea"/>
                <a:ea typeface="+mn-ea"/>
              </a:rPr>
              <a:t>부터 </a:t>
            </a:r>
            <a:r>
              <a:rPr lang="en-US" altLang="ko-KR" sz="1800" dirty="0">
                <a:latin typeface="+mn-ea"/>
                <a:ea typeface="+mn-ea"/>
              </a:rPr>
              <a:t>10</a:t>
            </a:r>
            <a:r>
              <a:rPr lang="ko-KR" altLang="en-US" sz="1800" dirty="0">
                <a:latin typeface="+mn-ea"/>
                <a:ea typeface="+mn-ea"/>
              </a:rPr>
              <a:t>까지의 정수를 더하기</a:t>
            </a:r>
            <a:endParaRPr lang="en-US" altLang="ko-KR" sz="1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90648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7187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for</a:t>
            </a:r>
            <a:r>
              <a:rPr lang="ko-KR" altLang="en-US" dirty="0"/>
              <a:t>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07B63-15EC-B408-C9E1-04437C55F387}"/>
              </a:ext>
            </a:extLst>
          </p:cNvPr>
          <p:cNvSpPr txBox="1"/>
          <p:nvPr/>
        </p:nvSpPr>
        <p:spPr>
          <a:xfrm>
            <a:off x="827584" y="836712"/>
            <a:ext cx="7704856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10;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"======"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&gt;= 1;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--)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403DF-DB88-9DA6-5E28-7657EC7558B4}"/>
              </a:ext>
            </a:extLst>
          </p:cNvPr>
          <p:cNvSpPr txBox="1"/>
          <p:nvPr/>
        </p:nvSpPr>
        <p:spPr>
          <a:xfrm>
            <a:off x="7241701" y="559713"/>
            <a:ext cx="1290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ch04.ForExam1</a:t>
            </a:r>
            <a:endParaRPr lang="ko-KR" altLang="en-US" sz="12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2FCA8BB-AA54-2238-BE72-D4A727D4B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440" y="3976033"/>
            <a:ext cx="26670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09911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7187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for</a:t>
            </a:r>
            <a:r>
              <a:rPr lang="ko-KR" altLang="en-US" dirty="0"/>
              <a:t>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FB4C80-F215-B2C9-3BDC-7E66B68633AA}"/>
              </a:ext>
            </a:extLst>
          </p:cNvPr>
          <p:cNvSpPr txBox="1"/>
          <p:nvPr/>
        </p:nvSpPr>
        <p:spPr>
          <a:xfrm>
            <a:off x="827584" y="836712"/>
            <a:ext cx="7704856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10;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"i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의 값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=&gt;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sum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의 값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=&gt;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BB050-B324-6335-DCEB-6D73D8E5B604}"/>
              </a:ext>
            </a:extLst>
          </p:cNvPr>
          <p:cNvSpPr txBox="1"/>
          <p:nvPr/>
        </p:nvSpPr>
        <p:spPr>
          <a:xfrm>
            <a:off x="7241702" y="559713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ch04.ForExam2</a:t>
            </a:r>
            <a:endParaRPr lang="ko-KR" altLang="en-US" sz="1200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FB9F82-022A-B683-322D-4DB75DD6A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015" y="3422035"/>
            <a:ext cx="3781425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231911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7187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for</a:t>
            </a:r>
            <a:r>
              <a:rPr lang="ko-KR" altLang="en-US" dirty="0"/>
              <a:t>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3160CF-9025-04EB-0532-0855AE7C081D}"/>
              </a:ext>
            </a:extLst>
          </p:cNvPr>
          <p:cNvSpPr txBox="1"/>
          <p:nvPr/>
        </p:nvSpPr>
        <p:spPr>
          <a:xfrm>
            <a:off x="827584" y="836712"/>
            <a:ext cx="7704856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10;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+ 2)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"i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의 값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=&gt;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sum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의 값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=&gt;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5D1C08-7CC7-8BDB-3E31-E5426D4ED59C}"/>
              </a:ext>
            </a:extLst>
          </p:cNvPr>
          <p:cNvSpPr txBox="1"/>
          <p:nvPr/>
        </p:nvSpPr>
        <p:spPr>
          <a:xfrm>
            <a:off x="7241702" y="559713"/>
            <a:ext cx="12907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ch04.ForExam3</a:t>
            </a:r>
            <a:endParaRPr lang="ko-KR" altLang="en-US" sz="12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B0B56D1-F208-0AA1-409F-6FF5BBB4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181" y="3422035"/>
            <a:ext cx="3781425" cy="16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298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20527"/>
            <a:ext cx="395576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환경변수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환경변수 </a:t>
            </a:r>
            <a:r>
              <a:rPr lang="en-US" altLang="ko-KR"/>
              <a:t>(JAVA_HOME</a:t>
            </a:r>
            <a:r>
              <a:rPr lang="ko-KR" altLang="en-US"/>
              <a:t> </a:t>
            </a:r>
            <a:r>
              <a:rPr lang="en-US" altLang="ko-KR"/>
              <a:t>/</a:t>
            </a:r>
            <a:r>
              <a:rPr lang="ko-KR" altLang="en-US"/>
              <a:t> </a:t>
            </a:r>
            <a:r>
              <a:rPr lang="en-US" altLang="ko-KR"/>
              <a:t>Path)</a:t>
            </a:r>
            <a:endParaRPr lang="en-US" altLang="ko-KR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906072-F8B7-0400-B1C6-0481EF285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07693"/>
            <a:ext cx="4104456" cy="402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28DB59-CF74-BC9B-AF94-0955DDF1A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310242"/>
            <a:ext cx="4097674" cy="4018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83865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7427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for</a:t>
            </a:r>
            <a:r>
              <a:rPr lang="ko-KR" altLang="en-US" dirty="0"/>
              <a:t> 사용 </a:t>
            </a:r>
            <a:r>
              <a:rPr lang="en-US" altLang="ko-KR" dirty="0"/>
              <a:t>–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2A6EB5-DCC4-5511-C62E-55F1951E2F3E}"/>
              </a:ext>
            </a:extLst>
          </p:cNvPr>
          <p:cNvSpPr txBox="1"/>
          <p:nvPr/>
        </p:nvSpPr>
        <p:spPr>
          <a:xfrm>
            <a:off x="827584" y="836712"/>
            <a:ext cx="7704856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10;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% 2 != 0) {</a:t>
            </a:r>
          </a:p>
          <a:p>
            <a:pPr algn="l"/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sum = sum + i;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"i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의 값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=&gt;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sum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의 값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=&gt;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최종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sum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의 값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=&gt;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ADC2-7415-CBAF-1E51-1EEEC587E6F7}"/>
              </a:ext>
            </a:extLst>
          </p:cNvPr>
          <p:cNvSpPr txBox="1"/>
          <p:nvPr/>
        </p:nvSpPr>
        <p:spPr>
          <a:xfrm>
            <a:off x="7241701" y="559713"/>
            <a:ext cx="1290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ch04.ForExam4</a:t>
            </a:r>
            <a:endParaRPr lang="ko-KR" altLang="en-US" sz="12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646C11-5DFC-F967-2E41-2DC82C053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90" y="4530031"/>
            <a:ext cx="356235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6746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485742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(ch04.</a:t>
            </a:r>
            <a:r>
              <a:rPr lang="ko-KR" altLang="en-US"/>
              <a:t>연습문제</a:t>
            </a:r>
            <a:r>
              <a:rPr lang="en-US" altLang="ko-KR"/>
              <a:t>04)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같은 모습으로 </a:t>
            </a:r>
            <a:r>
              <a:rPr lang="en-US" altLang="ko-KR"/>
              <a:t>1 ~ 20 </a:t>
            </a:r>
            <a:r>
              <a:rPr lang="ko-KR" altLang="en-US"/>
              <a:t>출력하기</a:t>
            </a:r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19103-48D3-7F58-566E-1DCD94A34C48}"/>
              </a:ext>
            </a:extLst>
          </p:cNvPr>
          <p:cNvSpPr txBox="1"/>
          <p:nvPr/>
        </p:nvSpPr>
        <p:spPr>
          <a:xfrm>
            <a:off x="827584" y="1283276"/>
            <a:ext cx="7704856" cy="17543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①  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nn-NO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  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②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+ </a:t>
            </a:r>
            <a:r>
              <a:rPr lang="nn-NO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  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③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8E65F-6D15-D578-F67B-3CF90737D990}"/>
              </a:ext>
            </a:extLst>
          </p:cNvPr>
          <p:cNvSpPr txBox="1"/>
          <p:nvPr/>
        </p:nvSpPr>
        <p:spPr>
          <a:xfrm>
            <a:off x="829098" y="32652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5693EBA-EC4A-F7EB-AC75-5F8DA2CF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573016"/>
            <a:ext cx="2124075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608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4970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중첩 </a:t>
            </a:r>
            <a:r>
              <a:rPr lang="en-US" altLang="ko-KR" dirty="0"/>
              <a:t>for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</a:t>
            </a:r>
            <a:r>
              <a:rPr lang="en-US" altLang="ko-KR" dirty="0">
                <a:latin typeface="+mn-ea"/>
              </a:rPr>
              <a:t> for</a:t>
            </a:r>
            <a:r>
              <a:rPr lang="ko-KR" altLang="en-US" dirty="0">
                <a:latin typeface="+mn-ea"/>
              </a:rPr>
              <a:t>문 안에 또 다른 </a:t>
            </a:r>
            <a:r>
              <a:rPr lang="en-US" altLang="ko-KR" dirty="0">
                <a:latin typeface="+mn-ea"/>
              </a:rPr>
              <a:t>for</a:t>
            </a:r>
            <a:r>
              <a:rPr lang="ko-KR" altLang="en-US" dirty="0">
                <a:latin typeface="+mn-ea"/>
              </a:rPr>
              <a:t>문을 포함시킬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15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6" y="1196752"/>
            <a:ext cx="4603750" cy="1014413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10" y="2440218"/>
            <a:ext cx="4587875" cy="6731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86" y="3312897"/>
            <a:ext cx="3956050" cy="1330325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1" y="3670079"/>
            <a:ext cx="3973513" cy="930275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81532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2862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중첩 </a:t>
            </a:r>
            <a:r>
              <a:rPr lang="en-US" altLang="ko-KR" dirty="0"/>
              <a:t>for</a:t>
            </a:r>
            <a:r>
              <a:rPr lang="ko-KR" altLang="en-US" dirty="0"/>
              <a:t> 사용 </a:t>
            </a:r>
            <a:r>
              <a:rPr lang="en-US" altLang="ko-KR" dirty="0"/>
              <a:t>–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D5CEC4F-2785-92EE-5C4E-BB10631FA471}"/>
              </a:ext>
            </a:extLst>
          </p:cNvPr>
          <p:cNvSpPr txBox="1"/>
          <p:nvPr/>
        </p:nvSpPr>
        <p:spPr>
          <a:xfrm>
            <a:off x="7241701" y="559713"/>
            <a:ext cx="1290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ch04.ForExam5</a:t>
            </a:r>
            <a:endParaRPr lang="ko-KR" altLang="en-US" sz="1200" b="1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A62A73-8C96-DB3C-7CB5-F3EDB0ADB665}"/>
              </a:ext>
            </a:extLst>
          </p:cNvPr>
          <p:cNvSpPr txBox="1"/>
          <p:nvPr/>
        </p:nvSpPr>
        <p:spPr>
          <a:xfrm>
            <a:off x="827584" y="836712"/>
            <a:ext cx="7704856" cy="2585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nn-NO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for (int i = 1; i &lt;= 3; i++) {</a:t>
            </a:r>
          </a:p>
          <a:p>
            <a:pPr algn="l"/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nn-NO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nn-NO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"i =&gt; "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b="1">
                <a:solidFill>
                  <a:schemeClr val="accent5"/>
                </a:solidFill>
                <a:latin typeface="Consolas" panose="020B0609020204030204" pitchFamily="49" charset="0"/>
              </a:rPr>
              <a:t>for (int j = 1; j &lt;= 2; j++)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   j =&gt;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b="1">
                <a:solidFill>
                  <a:schemeClr val="accent5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.println();</a:t>
            </a:r>
          </a:p>
          <a:p>
            <a:pPr algn="l"/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290BD4-C6DE-272E-53F1-2F6E45DD4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2708920"/>
            <a:ext cx="1752600" cy="3476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F02ADA7-896F-C40E-2637-754EAEEABA47}"/>
              </a:ext>
            </a:extLst>
          </p:cNvPr>
          <p:cNvSpPr/>
          <p:nvPr/>
        </p:nvSpPr>
        <p:spPr>
          <a:xfrm>
            <a:off x="864712" y="876099"/>
            <a:ext cx="5312352" cy="2509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5F09EE9-F181-910E-5625-6BE8D682E34C}"/>
              </a:ext>
            </a:extLst>
          </p:cNvPr>
          <p:cNvSpPr/>
          <p:nvPr/>
        </p:nvSpPr>
        <p:spPr>
          <a:xfrm>
            <a:off x="1122151" y="1652172"/>
            <a:ext cx="4801993" cy="92079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2FDFD69C-A4D4-5B31-99BD-1B332D6B22AD}"/>
              </a:ext>
            </a:extLst>
          </p:cNvPr>
          <p:cNvSpPr/>
          <p:nvPr/>
        </p:nvSpPr>
        <p:spPr>
          <a:xfrm>
            <a:off x="6660232" y="2708920"/>
            <a:ext cx="1752600" cy="945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448461E-B68F-7F5A-67A1-9AD0F7E4652D}"/>
              </a:ext>
            </a:extLst>
          </p:cNvPr>
          <p:cNvSpPr/>
          <p:nvPr/>
        </p:nvSpPr>
        <p:spPr>
          <a:xfrm>
            <a:off x="6659177" y="3968166"/>
            <a:ext cx="1752600" cy="896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1840E0-8066-6ED9-03CB-467ABF80C505}"/>
              </a:ext>
            </a:extLst>
          </p:cNvPr>
          <p:cNvSpPr/>
          <p:nvPr/>
        </p:nvSpPr>
        <p:spPr>
          <a:xfrm>
            <a:off x="6659177" y="5178485"/>
            <a:ext cx="1752600" cy="9933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6EA2AA7-F608-DC9A-0DCE-647DF84686C2}"/>
              </a:ext>
            </a:extLst>
          </p:cNvPr>
          <p:cNvSpPr/>
          <p:nvPr/>
        </p:nvSpPr>
        <p:spPr>
          <a:xfrm>
            <a:off x="7164288" y="3055411"/>
            <a:ext cx="1044723" cy="2610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5488348-9A10-06C4-6324-2D43A3EFBAF1}"/>
              </a:ext>
            </a:extLst>
          </p:cNvPr>
          <p:cNvSpPr/>
          <p:nvPr/>
        </p:nvSpPr>
        <p:spPr>
          <a:xfrm>
            <a:off x="7164288" y="3366666"/>
            <a:ext cx="1044723" cy="2610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73E6064-2749-710C-8B88-8615476C3F56}"/>
              </a:ext>
            </a:extLst>
          </p:cNvPr>
          <p:cNvSpPr/>
          <p:nvPr/>
        </p:nvSpPr>
        <p:spPr>
          <a:xfrm>
            <a:off x="7164288" y="4269665"/>
            <a:ext cx="1044723" cy="2610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AFE0000-898A-A3AF-19ED-1B53F8145E65}"/>
              </a:ext>
            </a:extLst>
          </p:cNvPr>
          <p:cNvSpPr/>
          <p:nvPr/>
        </p:nvSpPr>
        <p:spPr>
          <a:xfrm>
            <a:off x="7164288" y="4571830"/>
            <a:ext cx="1044723" cy="2610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ECBA466-0793-05B1-88E3-10D3D03E46A2}"/>
              </a:ext>
            </a:extLst>
          </p:cNvPr>
          <p:cNvSpPr/>
          <p:nvPr/>
        </p:nvSpPr>
        <p:spPr>
          <a:xfrm>
            <a:off x="7164288" y="5509263"/>
            <a:ext cx="1044723" cy="2610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775DFDE-F9F9-F507-B4AB-3876F69BD912}"/>
              </a:ext>
            </a:extLst>
          </p:cNvPr>
          <p:cNvSpPr/>
          <p:nvPr/>
        </p:nvSpPr>
        <p:spPr>
          <a:xfrm>
            <a:off x="7164288" y="5808870"/>
            <a:ext cx="1044723" cy="26105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22999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2015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중첩 </a:t>
            </a:r>
            <a:r>
              <a:rPr lang="en-US" altLang="ko-KR" dirty="0"/>
              <a:t>for</a:t>
            </a:r>
            <a:r>
              <a:rPr lang="ko-KR" altLang="en-US" dirty="0"/>
              <a:t> 사용 </a:t>
            </a:r>
            <a:r>
              <a:rPr lang="en-US" altLang="ko-KR" dirty="0"/>
              <a:t>– 1 (</a:t>
            </a:r>
            <a:r>
              <a:rPr lang="ko-KR" altLang="en-US" dirty="0"/>
              <a:t>구구단</a:t>
            </a:r>
            <a:r>
              <a:rPr lang="en-US" altLang="ko-KR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836712"/>
            <a:ext cx="7704856" cy="30008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public class Gugudan1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>
                <a:solidFill>
                  <a:srgbClr val="FF0000"/>
                </a:solidFill>
              </a:rPr>
              <a:t>        for(</a:t>
            </a:r>
            <a:r>
              <a:rPr lang="en-US" altLang="ko-KR" sz="1400" b="1" dirty="0" err="1">
                <a:solidFill>
                  <a:srgbClr val="FF0000"/>
                </a:solidFill>
              </a:rPr>
              <a:t>int</a:t>
            </a:r>
            <a:r>
              <a:rPr lang="en-US" altLang="ko-KR" sz="1400" b="1" dirty="0">
                <a:solidFill>
                  <a:srgbClr val="FF0000"/>
                </a:solidFill>
              </a:rPr>
              <a:t> i = 2; i &lt;= 9; i++) </a:t>
            </a:r>
            <a:r>
              <a:rPr lang="en-US" altLang="ko-KR" sz="1400" dirty="0"/>
              <a:t>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    </a:t>
            </a:r>
            <a:r>
              <a:rPr lang="en-US" altLang="ko-KR" sz="1400" b="1" dirty="0">
                <a:solidFill>
                  <a:srgbClr val="00B0F0"/>
                </a:solidFill>
              </a:rPr>
              <a:t>for(</a:t>
            </a:r>
            <a:r>
              <a:rPr lang="en-US" altLang="ko-KR" sz="1400" b="1" dirty="0" err="1">
                <a:solidFill>
                  <a:srgbClr val="00B0F0"/>
                </a:solidFill>
              </a:rPr>
              <a:t>int</a:t>
            </a:r>
            <a:r>
              <a:rPr lang="en-US" altLang="ko-KR" sz="1400" b="1" dirty="0">
                <a:solidFill>
                  <a:srgbClr val="00B0F0"/>
                </a:solidFill>
              </a:rPr>
              <a:t> j = 1; j &lt;= 9; j++) </a:t>
            </a:r>
            <a:r>
              <a:rPr lang="en-US" altLang="ko-KR" sz="1400" dirty="0"/>
              <a:t>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(i + " * " + j + " = " + (i * j));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}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1814720"/>
            <a:ext cx="1810844" cy="4638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331640" y="1527853"/>
            <a:ext cx="4536504" cy="1613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96522" y="1871798"/>
            <a:ext cx="4190820" cy="9091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622209" y="1870232"/>
            <a:ext cx="1461457" cy="2339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622209" y="2191092"/>
            <a:ext cx="1461457" cy="2339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622209" y="2511952"/>
            <a:ext cx="1461457" cy="2339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622209" y="4437112"/>
            <a:ext cx="1461457" cy="2339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22209" y="4116252"/>
            <a:ext cx="1461457" cy="2339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622209" y="3795392"/>
            <a:ext cx="1461457" cy="2339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622209" y="2832812"/>
            <a:ext cx="1461457" cy="2339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22209" y="3153672"/>
            <a:ext cx="1461457" cy="2339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622209" y="3474532"/>
            <a:ext cx="1461457" cy="2339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6586045" y="1814920"/>
            <a:ext cx="1830206" cy="28958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0AF5E5-0D4E-2270-D8FC-1F719EF2BDA6}"/>
              </a:ext>
            </a:extLst>
          </p:cNvPr>
          <p:cNvSpPr txBox="1"/>
          <p:nvPr/>
        </p:nvSpPr>
        <p:spPr>
          <a:xfrm>
            <a:off x="7204832" y="559713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ch04.Gugudan1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4056549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20151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중첩 </a:t>
            </a:r>
            <a:r>
              <a:rPr lang="en-US" altLang="ko-KR" dirty="0"/>
              <a:t>for</a:t>
            </a:r>
            <a:r>
              <a:rPr lang="ko-KR" altLang="en-US" dirty="0"/>
              <a:t> 사용 </a:t>
            </a:r>
            <a:r>
              <a:rPr lang="en-US" altLang="ko-KR" dirty="0"/>
              <a:t>– 2 (</a:t>
            </a:r>
            <a:r>
              <a:rPr lang="ko-KR" altLang="en-US" dirty="0"/>
              <a:t>구구단</a:t>
            </a:r>
            <a:r>
              <a:rPr lang="en-US" altLang="ko-KR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836712"/>
            <a:ext cx="7704856" cy="332398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public class Gugudan2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en-US" altLang="ko-KR" sz="1400" b="1" dirty="0">
                <a:solidFill>
                  <a:srgbClr val="FF0000"/>
                </a:solidFill>
              </a:rPr>
              <a:t>for(</a:t>
            </a:r>
            <a:r>
              <a:rPr lang="en-US" altLang="ko-KR" sz="1400" b="1" dirty="0" err="1">
                <a:solidFill>
                  <a:srgbClr val="FF0000"/>
                </a:solidFill>
              </a:rPr>
              <a:t>int</a:t>
            </a:r>
            <a:r>
              <a:rPr lang="en-US" altLang="ko-KR" sz="1400" b="1" dirty="0">
                <a:solidFill>
                  <a:srgbClr val="FF0000"/>
                </a:solidFill>
              </a:rPr>
              <a:t> i = 1; i &lt;= 9; i++) </a:t>
            </a:r>
            <a:r>
              <a:rPr lang="en-US" altLang="ko-KR" sz="1400" dirty="0"/>
              <a:t>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    </a:t>
            </a:r>
            <a:r>
              <a:rPr lang="en-US" altLang="ko-KR" sz="1400" b="1" dirty="0">
                <a:solidFill>
                  <a:srgbClr val="00B0F0"/>
                </a:solidFill>
              </a:rPr>
              <a:t>for(</a:t>
            </a:r>
            <a:r>
              <a:rPr lang="en-US" altLang="ko-KR" sz="1400" b="1" dirty="0" err="1">
                <a:solidFill>
                  <a:srgbClr val="00B0F0"/>
                </a:solidFill>
              </a:rPr>
              <a:t>int</a:t>
            </a:r>
            <a:r>
              <a:rPr lang="en-US" altLang="ko-KR" sz="1400" b="1" dirty="0">
                <a:solidFill>
                  <a:srgbClr val="00B0F0"/>
                </a:solidFill>
              </a:rPr>
              <a:t> j = 2; j &lt;= 9; j++) </a:t>
            </a:r>
            <a:r>
              <a:rPr lang="en-US" altLang="ko-KR" sz="1400" dirty="0"/>
              <a:t>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(j + " * " + i + " = " + (j * i) + "</a:t>
            </a:r>
            <a:r>
              <a:rPr lang="en-US" altLang="ko-KR" sz="1400" b="1" dirty="0">
                <a:solidFill>
                  <a:srgbClr val="FF0000"/>
                </a:solidFill>
              </a:rPr>
              <a:t>\t</a:t>
            </a:r>
            <a:r>
              <a:rPr lang="en-US" altLang="ko-KR" sz="14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}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3677185"/>
            <a:ext cx="5513039" cy="26321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/>
          <p:cNvSpPr/>
          <p:nvPr/>
        </p:nvSpPr>
        <p:spPr>
          <a:xfrm>
            <a:off x="1331640" y="1527853"/>
            <a:ext cx="5040560" cy="19214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96522" y="1871798"/>
            <a:ext cx="4676956" cy="9091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059831" y="3673942"/>
            <a:ext cx="5513039" cy="312924"/>
            <a:chOff x="3059831" y="3673942"/>
            <a:chExt cx="5513039" cy="312924"/>
          </a:xfrm>
        </p:grpSpPr>
        <p:sp>
          <p:nvSpPr>
            <p:cNvPr id="8" name="직사각형 7"/>
            <p:cNvSpPr/>
            <p:nvPr/>
          </p:nvSpPr>
          <p:spPr>
            <a:xfrm>
              <a:off x="3091930" y="3722180"/>
              <a:ext cx="1318023" cy="2363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135199" y="3724109"/>
              <a:ext cx="1318023" cy="2363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179947" y="3722180"/>
              <a:ext cx="1318023" cy="2363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059831" y="3673942"/>
              <a:ext cx="5513039" cy="3129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059831" y="5984821"/>
            <a:ext cx="5513039" cy="312924"/>
            <a:chOff x="3059832" y="5984821"/>
            <a:chExt cx="5513039" cy="312924"/>
          </a:xfrm>
        </p:grpSpPr>
        <p:sp>
          <p:nvSpPr>
            <p:cNvPr id="42" name="직사각형 41"/>
            <p:cNvSpPr/>
            <p:nvPr/>
          </p:nvSpPr>
          <p:spPr>
            <a:xfrm>
              <a:off x="3091931" y="6033059"/>
              <a:ext cx="1318023" cy="2363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5135200" y="6034988"/>
              <a:ext cx="1318023" cy="2363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7179948" y="6033059"/>
              <a:ext cx="1318023" cy="236362"/>
            </a:xfrm>
            <a:prstGeom prst="rect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3059832" y="5984821"/>
              <a:ext cx="5513039" cy="3129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F8C3921-F701-62B9-DCB5-AE3E42DE9FFC}"/>
              </a:ext>
            </a:extLst>
          </p:cNvPr>
          <p:cNvSpPr txBox="1"/>
          <p:nvPr/>
        </p:nvSpPr>
        <p:spPr>
          <a:xfrm>
            <a:off x="7204832" y="559713"/>
            <a:ext cx="13276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ch04.Gugudan2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1454478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42066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중첩 </a:t>
            </a:r>
            <a:r>
              <a:rPr lang="en-US" altLang="ko-KR" dirty="0"/>
              <a:t>for</a:t>
            </a:r>
            <a:r>
              <a:rPr lang="ko-KR" altLang="en-US" dirty="0"/>
              <a:t> 사용 </a:t>
            </a:r>
            <a:r>
              <a:rPr lang="en-US" altLang="ko-KR" dirty="0"/>
              <a:t>– 3 (</a:t>
            </a:r>
            <a:r>
              <a:rPr lang="ko-KR" altLang="en-US" dirty="0"/>
              <a:t>피라미드 </a:t>
            </a:r>
            <a:r>
              <a:rPr lang="ko-KR" altLang="en-US" dirty="0" err="1"/>
              <a:t>별모양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E5C5DC-BFD8-923F-B99F-217E5612D43F}"/>
              </a:ext>
            </a:extLst>
          </p:cNvPr>
          <p:cNvSpPr txBox="1"/>
          <p:nvPr/>
        </p:nvSpPr>
        <p:spPr>
          <a:xfrm>
            <a:off x="7584232" y="559713"/>
            <a:ext cx="9482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ch04.Star1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31B231-0214-C3E7-8C2A-633A3C1E3754}"/>
              </a:ext>
            </a:extLst>
          </p:cNvPr>
          <p:cNvSpPr txBox="1"/>
          <p:nvPr/>
        </p:nvSpPr>
        <p:spPr>
          <a:xfrm>
            <a:off x="827584" y="836712"/>
            <a:ext cx="7704856" cy="2585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5;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"*"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79EE1C-C268-3B36-D905-28264628B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244" y="2683125"/>
            <a:ext cx="1368152" cy="2280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41864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42066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중첩 </a:t>
            </a:r>
            <a:r>
              <a:rPr lang="en-US" altLang="ko-KR" dirty="0"/>
              <a:t>for</a:t>
            </a:r>
            <a:r>
              <a:rPr lang="ko-KR" altLang="en-US" dirty="0"/>
              <a:t> 사용 </a:t>
            </a:r>
            <a:r>
              <a:rPr lang="en-US" altLang="ko-KR" dirty="0"/>
              <a:t>– 4 (</a:t>
            </a:r>
            <a:r>
              <a:rPr lang="ko-KR" altLang="en-US" dirty="0"/>
              <a:t>피라미드 </a:t>
            </a:r>
            <a:r>
              <a:rPr lang="ko-KR" altLang="en-US" dirty="0" err="1"/>
              <a:t>별모양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20C843-79C4-3984-3068-CE856BA8FA25}"/>
              </a:ext>
            </a:extLst>
          </p:cNvPr>
          <p:cNvSpPr txBox="1"/>
          <p:nvPr/>
        </p:nvSpPr>
        <p:spPr>
          <a:xfrm>
            <a:off x="7584231" y="559713"/>
            <a:ext cx="948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ch04.Star2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71D884-42FF-709C-3270-3A48D2E99886}"/>
              </a:ext>
            </a:extLst>
          </p:cNvPr>
          <p:cNvSpPr txBox="1"/>
          <p:nvPr/>
        </p:nvSpPr>
        <p:spPr>
          <a:xfrm>
            <a:off x="827584" y="836712"/>
            <a:ext cx="7704856" cy="2585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5;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&gt;= 1;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--)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&gt;= 1;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--)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"*"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FE9B21-218C-8B9C-660B-D10BEA618C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244" y="2683125"/>
            <a:ext cx="1335283" cy="22802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1379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484459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(ch04.</a:t>
            </a:r>
            <a:r>
              <a:rPr lang="ko-KR" altLang="en-US"/>
              <a:t>연습문제</a:t>
            </a:r>
            <a:r>
              <a:rPr lang="en-US" altLang="ko-KR"/>
              <a:t>05)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같은 모습으로 별모양</a:t>
            </a:r>
            <a:r>
              <a:rPr lang="en-US" altLang="ko-KR"/>
              <a:t> </a:t>
            </a:r>
            <a:r>
              <a:rPr lang="ko-KR" altLang="en-US"/>
              <a:t>출력하기</a:t>
            </a:r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19103-48D3-7F58-566E-1DCD94A34C48}"/>
              </a:ext>
            </a:extLst>
          </p:cNvPr>
          <p:cNvSpPr txBox="1"/>
          <p:nvPr/>
        </p:nvSpPr>
        <p:spPr>
          <a:xfrm>
            <a:off x="827584" y="1283276"/>
            <a:ext cx="7704856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space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(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①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) {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space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(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②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pPr algn="l"/>
            <a:r>
              <a:rPr lang="it-IT" altLang="ko-KR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it-IT" altLang="ko-KR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it-IT" altLang="ko-KR">
                <a:solidFill>
                  <a:srgbClr val="000000"/>
                </a:solidFill>
                <a:latin typeface="Consolas" panose="020B0609020204030204" pitchFamily="49" charset="0"/>
              </a:rPr>
              <a:t>( 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③</a:t>
            </a:r>
            <a:r>
              <a:rPr lang="it-IT" altLang="ko-KR">
                <a:solidFill>
                  <a:srgbClr val="000000"/>
                </a:solidFill>
                <a:latin typeface="Consolas" panose="020B0609020204030204" pitchFamily="49" charset="0"/>
              </a:rPr>
              <a:t>  ) {</a:t>
            </a:r>
          </a:p>
          <a:p>
            <a:pPr algn="l"/>
            <a:endParaRPr lang="it-IT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b="1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b="1">
                <a:solidFill>
                  <a:srgbClr val="000000"/>
                </a:solidFill>
                <a:latin typeface="Consolas" panose="020B0609020204030204" pitchFamily="49" charset="0"/>
              </a:rPr>
              <a:t>④ 조건문 작성</a:t>
            </a:r>
            <a:endParaRPr lang="en-US" altLang="ko-KR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.println();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8E65F-6D15-D578-F67B-3CF90737D990}"/>
              </a:ext>
            </a:extLst>
          </p:cNvPr>
          <p:cNvSpPr txBox="1"/>
          <p:nvPr/>
        </p:nvSpPr>
        <p:spPr>
          <a:xfrm>
            <a:off x="7284464" y="240114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66ECB7-4E5C-604B-46E5-0C23B1C8F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950" y="2708920"/>
            <a:ext cx="1008112" cy="1787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00727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2982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while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조건식과</a:t>
            </a:r>
            <a:r>
              <a:rPr lang="ko-KR" altLang="en-US" dirty="0">
                <a:latin typeface="+mn-ea"/>
              </a:rPr>
              <a:t> 수행할 </a:t>
            </a:r>
            <a:r>
              <a:rPr lang="ko-KR" altLang="en-US" dirty="0" err="1">
                <a:latin typeface="+mn-ea"/>
              </a:rPr>
              <a:t>블럭</a:t>
            </a:r>
            <a:r>
              <a:rPr lang="en-US" altLang="ko-KR" dirty="0">
                <a:latin typeface="+mn-ea"/>
              </a:rPr>
              <a:t>{} </a:t>
            </a:r>
            <a:r>
              <a:rPr lang="ko-KR" altLang="en-US" dirty="0">
                <a:latin typeface="+mn-ea"/>
              </a:rPr>
              <a:t>또는 문장으로 구성</a:t>
            </a:r>
          </a:p>
        </p:txBody>
      </p:sp>
      <p:pic>
        <p:nvPicPr>
          <p:cNvPr id="13" name="Picture 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59991"/>
            <a:ext cx="7164387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57014"/>
            <a:ext cx="3205163" cy="113030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7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401" y="2852265"/>
            <a:ext cx="3390900" cy="89535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왼쪽/오른쪽 화살표 3"/>
          <p:cNvSpPr/>
          <p:nvPr/>
        </p:nvSpPr>
        <p:spPr>
          <a:xfrm>
            <a:off x="4067944" y="3140968"/>
            <a:ext cx="648072" cy="2880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785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1428596" cy="461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설치 확인</a:t>
            </a:r>
            <a:endParaRPr lang="en-US" altLang="ko-KR" dirty="0"/>
          </a:p>
        </p:txBody>
      </p:sp>
      <p:sp>
        <p:nvSpPr>
          <p:cNvPr id="5" name="타원 4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CC57F7-79EA-1615-A3B3-89CBCB42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884299"/>
            <a:ext cx="7981878" cy="44889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88867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427873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while</a:t>
            </a:r>
            <a:r>
              <a:rPr lang="ko-KR" altLang="en-US" dirty="0"/>
              <a:t> </a:t>
            </a:r>
            <a:r>
              <a:rPr lang="ko-KR" altLang="en-US"/>
              <a:t>사용</a:t>
            </a:r>
            <a:r>
              <a:rPr lang="en-US" altLang="ko-KR"/>
              <a:t> - </a:t>
            </a:r>
            <a:r>
              <a:rPr lang="en-US" altLang="ko-KR" dirty="0"/>
              <a:t>1 (</a:t>
            </a:r>
            <a:r>
              <a:rPr lang="ko-KR" altLang="en-US" dirty="0"/>
              <a:t>각 </a:t>
            </a:r>
            <a:r>
              <a:rPr lang="ko-KR" altLang="en-US" dirty="0" err="1"/>
              <a:t>자리수</a:t>
            </a:r>
            <a:r>
              <a:rPr lang="ko-KR" altLang="en-US" dirty="0"/>
              <a:t> 합 구하기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1A298-5CAA-7526-DFB2-B04AB4D82927}"/>
              </a:ext>
            </a:extLst>
          </p:cNvPr>
          <p:cNvSpPr txBox="1"/>
          <p:nvPr/>
        </p:nvSpPr>
        <p:spPr>
          <a:xfrm>
            <a:off x="7060562" y="559713"/>
            <a:ext cx="147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ch04.WhileExam1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B86635-C7F6-CF95-099F-AE53ACA31204}"/>
              </a:ext>
            </a:extLst>
          </p:cNvPr>
          <p:cNvSpPr txBox="1"/>
          <p:nvPr/>
        </p:nvSpPr>
        <p:spPr>
          <a:xfrm>
            <a:off x="827584" y="836712"/>
            <a:ext cx="7704856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12345;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&gt; 0)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% 10;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/ 10;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각 자리 숫자의 합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939C19-AAA5-11B9-B7BF-7B13F3071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990" y="4807030"/>
            <a:ext cx="2838450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848931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12031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while</a:t>
            </a:r>
            <a:r>
              <a:rPr lang="ko-KR" altLang="en-US" dirty="0"/>
              <a:t> </a:t>
            </a:r>
            <a:r>
              <a:rPr lang="ko-KR" altLang="en-US"/>
              <a:t>사용</a:t>
            </a:r>
            <a:r>
              <a:rPr lang="en-US" altLang="ko-KR"/>
              <a:t> - </a:t>
            </a:r>
            <a:r>
              <a:rPr lang="en-US" altLang="ko-KR" dirty="0"/>
              <a:t>2 (</a:t>
            </a:r>
            <a:r>
              <a:rPr lang="ko-KR" altLang="en-US" dirty="0" err="1"/>
              <a:t>랜덤값을</a:t>
            </a:r>
            <a:r>
              <a:rPr lang="ko-KR" altLang="en-US" dirty="0"/>
              <a:t> 이용한 가위바위보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7A960-F46B-6786-CBDE-1C2DB0F48117}"/>
              </a:ext>
            </a:extLst>
          </p:cNvPr>
          <p:cNvSpPr txBox="1"/>
          <p:nvPr/>
        </p:nvSpPr>
        <p:spPr>
          <a:xfrm>
            <a:off x="7060562" y="559713"/>
            <a:ext cx="1471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ch04.WhileExam2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4B5AF-9E5D-30BD-E611-C8652C64BC55}"/>
              </a:ext>
            </a:extLst>
          </p:cNvPr>
          <p:cNvSpPr txBox="1"/>
          <p:nvPr/>
        </p:nvSpPr>
        <p:spPr>
          <a:xfrm>
            <a:off x="827584" y="836712"/>
            <a:ext cx="7704856" cy="59093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isContinue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isContinue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가위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0,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바위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1,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보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2"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숫자 입력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&gt;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player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.nextInt();</a:t>
            </a:r>
          </a:p>
          <a:p>
            <a:pPr algn="l"/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sv-SE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com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sv-SE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(Math.random() * 3);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player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player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+ 1) % 3 ==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"Com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이김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player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비김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"Player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이김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isContinue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.close();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99E1F9-BAE6-B6EF-667F-D6CA6D6CC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3265295"/>
            <a:ext cx="1652938" cy="2778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20976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9875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중첩 </a:t>
            </a:r>
            <a:r>
              <a:rPr lang="en-US" altLang="ko-KR" dirty="0"/>
              <a:t>while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 </a:t>
            </a:r>
            <a:r>
              <a:rPr lang="en-US" altLang="ko-KR" dirty="0">
                <a:latin typeface="+mn-ea"/>
              </a:rPr>
              <a:t>while</a:t>
            </a:r>
            <a:r>
              <a:rPr lang="ko-KR" altLang="en-US" dirty="0">
                <a:latin typeface="+mn-ea"/>
              </a:rPr>
              <a:t>문 안에 또 다른 </a:t>
            </a:r>
            <a:r>
              <a:rPr lang="en-US" altLang="ko-KR" dirty="0">
                <a:latin typeface="+mn-ea"/>
              </a:rPr>
              <a:t>while</a:t>
            </a:r>
            <a:r>
              <a:rPr lang="ko-KR" altLang="en-US" dirty="0">
                <a:latin typeface="+mn-ea"/>
              </a:rPr>
              <a:t>문을 포함시킬 수 있다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18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1" y="1340768"/>
            <a:ext cx="4603750" cy="1014413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1" y="3187725"/>
            <a:ext cx="5114925" cy="1924050"/>
          </a:xfrm>
          <a:prstGeom prst="rect">
            <a:avLst/>
          </a:prstGeom>
          <a:noFill/>
          <a:ln w="9525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위쪽/아래쪽 화살표 1"/>
          <p:cNvSpPr/>
          <p:nvPr/>
        </p:nvSpPr>
        <p:spPr>
          <a:xfrm>
            <a:off x="3131840" y="2384209"/>
            <a:ext cx="394344" cy="7403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78346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7858241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(ch04.</a:t>
            </a:r>
            <a:r>
              <a:rPr lang="ko-KR" altLang="en-US"/>
              <a:t>연습문제</a:t>
            </a:r>
            <a:r>
              <a:rPr lang="en-US" altLang="ko-KR"/>
              <a:t>06)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두 개의 주사위를 던졌을 때 나오는 눈을 </a:t>
            </a:r>
            <a:r>
              <a:rPr lang="en-US" altLang="ko-KR"/>
              <a:t>(</a:t>
            </a:r>
            <a:r>
              <a:rPr lang="ko-KR" altLang="en-US"/>
              <a:t>눈</a:t>
            </a:r>
            <a:r>
              <a:rPr lang="en-US" altLang="ko-KR"/>
              <a:t>1, </a:t>
            </a:r>
            <a:r>
              <a:rPr lang="ko-KR" altLang="en-US"/>
              <a:t>눈</a:t>
            </a:r>
            <a:r>
              <a:rPr lang="en-US" altLang="ko-KR"/>
              <a:t>2) </a:t>
            </a:r>
            <a:r>
              <a:rPr lang="ko-KR" altLang="en-US"/>
              <a:t>형태로 출력하고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</a:t>
            </a:r>
            <a:r>
              <a:rPr lang="ko-KR" altLang="en-US"/>
              <a:t>눈의 합이 </a:t>
            </a:r>
            <a:r>
              <a:rPr lang="en-US" altLang="ko-KR"/>
              <a:t>10</a:t>
            </a:r>
            <a:r>
              <a:rPr lang="ko-KR" altLang="en-US"/>
              <a:t>이면 종료하면서 던진 횟수 출력하기</a:t>
            </a:r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19103-48D3-7F58-566E-1DCD94A34C48}"/>
              </a:ext>
            </a:extLst>
          </p:cNvPr>
          <p:cNvSpPr txBox="1"/>
          <p:nvPr/>
        </p:nvSpPr>
        <p:spPr>
          <a:xfrm>
            <a:off x="827584" y="1715324"/>
            <a:ext cx="7704856" cy="30469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isContinue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isContinue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sv-SE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sv-SE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(Math.random() * 6 + 1);</a:t>
            </a:r>
          </a:p>
          <a:p>
            <a:pPr algn="l"/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sv-SE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sv-SE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(Math.random() * 6 + 1);</a:t>
            </a:r>
          </a:p>
          <a:p>
            <a:pPr algn="l"/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① 횟수 증가 코드 작성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② 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눈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1,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눈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2)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출력 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③ 조건문 작성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주사위를 던진 횟수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8E65F-6D15-D578-F67B-3CF90737D990}"/>
              </a:ext>
            </a:extLst>
          </p:cNvPr>
          <p:cNvSpPr txBox="1"/>
          <p:nvPr/>
        </p:nvSpPr>
        <p:spPr>
          <a:xfrm>
            <a:off x="829098" y="49934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D58F32-8D17-43F7-A179-9DFFCAB3A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301208"/>
            <a:ext cx="2647950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51313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40775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do-while</a:t>
            </a:r>
            <a:endParaRPr lang="ko-KR" altLang="en-US" dirty="0"/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32246" y="1262162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>
                <a:latin typeface="+mn-ea"/>
                <a:ea typeface="+mn-ea"/>
              </a:rPr>
              <a:t>  - </a:t>
            </a:r>
            <a:r>
              <a:rPr lang="ko-KR" altLang="en-US" sz="1800">
                <a:latin typeface="+mn-ea"/>
                <a:ea typeface="+mn-ea"/>
              </a:rPr>
              <a:t>블럭</a:t>
            </a:r>
            <a:r>
              <a:rPr lang="en-US" altLang="ko-KR" sz="1800">
                <a:latin typeface="+mn-ea"/>
                <a:ea typeface="+mn-ea"/>
              </a:rPr>
              <a:t>{}</a:t>
            </a:r>
            <a:r>
              <a:rPr lang="ko-KR" altLang="en-US" sz="1800">
                <a:latin typeface="+mn-ea"/>
                <a:ea typeface="+mn-ea"/>
              </a:rPr>
              <a:t>이 최소한 </a:t>
            </a:r>
            <a:r>
              <a:rPr lang="en-US" altLang="ko-KR" sz="1800">
                <a:latin typeface="+mn-ea"/>
                <a:ea typeface="+mn-ea"/>
              </a:rPr>
              <a:t>1</a:t>
            </a:r>
            <a:r>
              <a:rPr lang="ko-KR" altLang="en-US" sz="1800">
                <a:latin typeface="+mn-ea"/>
                <a:ea typeface="+mn-ea"/>
              </a:rPr>
              <a:t>번 이상 수행될 것을 보장한다</a:t>
            </a:r>
            <a:r>
              <a:rPr lang="en-US" altLang="ko-KR" sz="1800">
                <a:latin typeface="+mn-ea"/>
                <a:ea typeface="+mn-ea"/>
              </a:rPr>
              <a:t>.</a:t>
            </a: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432246" y="836712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  - while</a:t>
            </a:r>
            <a:r>
              <a:rPr lang="ko-KR" altLang="en-US" sz="1800" dirty="0">
                <a:latin typeface="+mn-ea"/>
                <a:ea typeface="+mn-ea"/>
              </a:rPr>
              <a:t>문의 변형</a:t>
            </a:r>
            <a:r>
              <a:rPr lang="en-US" altLang="ko-KR" sz="1800" dirty="0">
                <a:latin typeface="+mn-ea"/>
                <a:ea typeface="+mn-ea"/>
              </a:rPr>
              <a:t>. </a:t>
            </a:r>
            <a:r>
              <a:rPr lang="ko-KR" altLang="en-US" sz="1800" dirty="0" err="1">
                <a:latin typeface="+mn-ea"/>
                <a:ea typeface="+mn-ea"/>
              </a:rPr>
              <a:t>블럭</a:t>
            </a:r>
            <a:r>
              <a:rPr lang="en-US" altLang="ko-KR" sz="1800" dirty="0">
                <a:latin typeface="+mn-ea"/>
                <a:ea typeface="+mn-ea"/>
              </a:rPr>
              <a:t>{}</a:t>
            </a:r>
            <a:r>
              <a:rPr lang="ko-KR" altLang="en-US" sz="1800" dirty="0">
                <a:latin typeface="+mn-ea"/>
                <a:ea typeface="+mn-ea"/>
              </a:rPr>
              <a:t>을 먼저 수행한 다음에 </a:t>
            </a:r>
            <a:r>
              <a:rPr lang="ko-KR" altLang="en-US" sz="1800" dirty="0" err="1">
                <a:latin typeface="+mn-ea"/>
                <a:ea typeface="+mn-ea"/>
              </a:rPr>
              <a:t>조건식을</a:t>
            </a:r>
            <a:r>
              <a:rPr lang="ko-KR" altLang="en-US" sz="1800" dirty="0">
                <a:latin typeface="+mn-ea"/>
                <a:ea typeface="+mn-ea"/>
              </a:rPr>
              <a:t> 계산한다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700808"/>
            <a:ext cx="7643813" cy="365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86591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1937"/>
            <a:ext cx="503535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break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</a:t>
            </a:r>
            <a:r>
              <a:rPr lang="ko-KR" altLang="en-US" dirty="0" err="1"/>
              <a:t>반복문</a:t>
            </a:r>
            <a:r>
              <a:rPr lang="ko-KR" altLang="en-US" dirty="0"/>
              <a:t> </a:t>
            </a:r>
            <a:r>
              <a:rPr lang="en-US" altLang="ko-KR" dirty="0"/>
              <a:t>(for, while, do-while) </a:t>
            </a:r>
            <a:r>
              <a:rPr lang="ko-KR" altLang="en-US" dirty="0"/>
              <a:t>종료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</a:t>
            </a:r>
            <a:r>
              <a:rPr lang="en-US" altLang="ko-KR" dirty="0"/>
              <a:t>switch </a:t>
            </a:r>
            <a:r>
              <a:rPr lang="ko-KR" altLang="en-US" dirty="0"/>
              <a:t>종료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대개 </a:t>
            </a:r>
            <a:r>
              <a:rPr lang="en-US" altLang="ko-KR" dirty="0"/>
              <a:t>if </a:t>
            </a:r>
            <a:r>
              <a:rPr lang="ko-KR" altLang="en-US" dirty="0"/>
              <a:t>과 같이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 err="1"/>
              <a:t>조건식에</a:t>
            </a:r>
            <a:r>
              <a:rPr lang="ko-KR" altLang="en-US" dirty="0"/>
              <a:t> 따라 </a:t>
            </a:r>
            <a:r>
              <a:rPr lang="ko-KR" altLang="en-US" dirty="0" err="1"/>
              <a:t>반복문을</a:t>
            </a:r>
            <a:r>
              <a:rPr lang="ko-KR" altLang="en-US" dirty="0"/>
              <a:t> </a:t>
            </a:r>
            <a:r>
              <a:rPr lang="ko-KR" altLang="en-US" dirty="0" err="1"/>
              <a:t>종료할때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2564904"/>
            <a:ext cx="7858125" cy="301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97751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00240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break</a:t>
            </a:r>
            <a:r>
              <a:rPr lang="ko-KR" altLang="en-US" dirty="0"/>
              <a:t> </a:t>
            </a:r>
            <a:r>
              <a:rPr lang="ko-KR" altLang="en-US"/>
              <a:t>사용</a:t>
            </a:r>
            <a:r>
              <a:rPr lang="en-US" altLang="ko-KR"/>
              <a:t> - </a:t>
            </a:r>
            <a:r>
              <a:rPr lang="en-US" altLang="ko-KR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E0F64A-7CA1-B8CA-51A9-4F1CAA1BEBE5}"/>
              </a:ext>
            </a:extLst>
          </p:cNvPr>
          <p:cNvSpPr txBox="1"/>
          <p:nvPr/>
        </p:nvSpPr>
        <p:spPr>
          <a:xfrm>
            <a:off x="7066140" y="559713"/>
            <a:ext cx="1466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ch04.BreakExam1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661405-31F3-D02D-5B3B-49A7B7F0CC9E}"/>
              </a:ext>
            </a:extLst>
          </p:cNvPr>
          <p:cNvSpPr txBox="1"/>
          <p:nvPr/>
        </p:nvSpPr>
        <p:spPr>
          <a:xfrm>
            <a:off x="827584" y="836712"/>
            <a:ext cx="7704856" cy="2585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 10;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현재값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5)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"5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가 되어 종료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!"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B028EE-668E-E7AF-6405-131607EB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2640" y="3699034"/>
            <a:ext cx="2209800" cy="22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243664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00240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break</a:t>
            </a:r>
            <a:r>
              <a:rPr lang="ko-KR" altLang="en-US" dirty="0"/>
              <a:t> </a:t>
            </a:r>
            <a:r>
              <a:rPr lang="ko-KR" altLang="en-US"/>
              <a:t>사용</a:t>
            </a:r>
            <a:r>
              <a:rPr lang="en-US" altLang="ko-KR"/>
              <a:t> - </a:t>
            </a:r>
            <a:r>
              <a:rPr lang="en-US" altLang="ko-KR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6C8323-1D27-BF78-EF33-F8879C9106B5}"/>
              </a:ext>
            </a:extLst>
          </p:cNvPr>
          <p:cNvSpPr txBox="1"/>
          <p:nvPr/>
        </p:nvSpPr>
        <p:spPr>
          <a:xfrm>
            <a:off x="7066140" y="559713"/>
            <a:ext cx="1466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ch04.BreakExam2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A4E6DA-B846-C991-715B-96E76302C610}"/>
              </a:ext>
            </a:extLst>
          </p:cNvPr>
          <p:cNvSpPr txBox="1"/>
          <p:nvPr/>
        </p:nvSpPr>
        <p:spPr>
          <a:xfrm>
            <a:off x="827584" y="836712"/>
            <a:ext cx="7704856" cy="5632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가위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0,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바위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1,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보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2"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숫자 입력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&gt;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player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.nextInt();</a:t>
            </a:r>
          </a:p>
          <a:p>
            <a:pPr algn="l"/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sv-SE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com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sv-SE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(Math.random() * 3);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player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"/"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player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+ 1) % 3 ==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"Com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이김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player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비김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"Player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이김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.close();</a:t>
            </a:r>
          </a:p>
        </p:txBody>
      </p:sp>
    </p:spTree>
    <p:extLst>
      <p:ext uri="{BB962C8B-B14F-4D97-AF65-F5344CB8AC3E}">
        <p14:creationId xmlns:p14="http://schemas.microsoft.com/office/powerpoint/2010/main" val="123485005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1937"/>
            <a:ext cx="731642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break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</a:t>
            </a:r>
            <a:r>
              <a:rPr lang="ko-KR" altLang="en-US" dirty="0" err="1"/>
              <a:t>반복문이</a:t>
            </a:r>
            <a:r>
              <a:rPr lang="ko-KR" altLang="en-US" dirty="0"/>
              <a:t> 중첩된 경우 가장 가까운 </a:t>
            </a:r>
            <a:r>
              <a:rPr lang="ko-KR" altLang="en-US" dirty="0" err="1"/>
              <a:t>반복문만</a:t>
            </a:r>
            <a:r>
              <a:rPr lang="ko-KR" altLang="en-US" dirty="0"/>
              <a:t> 종료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바깥쪽 </a:t>
            </a:r>
            <a:r>
              <a:rPr lang="ko-KR" altLang="en-US" dirty="0" err="1"/>
              <a:t>반복문까지</a:t>
            </a:r>
            <a:r>
              <a:rPr lang="ko-KR" altLang="en-US" dirty="0"/>
              <a:t> 종료시키려면 </a:t>
            </a:r>
            <a:r>
              <a:rPr lang="ko-KR" altLang="en-US" dirty="0" err="1"/>
              <a:t>반복문에</a:t>
            </a:r>
            <a:r>
              <a:rPr lang="ko-KR" altLang="en-US" dirty="0"/>
              <a:t> 이름을 붙여서 사용</a:t>
            </a: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00808"/>
            <a:ext cx="71628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0788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00240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break</a:t>
            </a:r>
            <a:r>
              <a:rPr lang="ko-KR" altLang="en-US" dirty="0"/>
              <a:t>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836712"/>
            <a:ext cx="6624736" cy="36471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public class BreakExam3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1; i &lt;= 9; i++)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    </a:t>
            </a:r>
            <a:r>
              <a:rPr lang="en-US" altLang="ko-KR" sz="1400" b="1" dirty="0"/>
              <a:t>for(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j = 2; j &lt;= 9; j++)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        if(i == j) </a:t>
            </a:r>
            <a:r>
              <a:rPr lang="en-US" altLang="ko-KR" sz="1400" b="1" dirty="0"/>
              <a:t>break;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        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(j + " * " + i + " = " + (j * i) + "\t");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b="1" dirty="0"/>
              <a:t>        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}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663" y="4807030"/>
            <a:ext cx="6595777" cy="16030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B2E3A9-A881-CA00-30B6-71B9EFBCD9CA}"/>
              </a:ext>
            </a:extLst>
          </p:cNvPr>
          <p:cNvSpPr txBox="1"/>
          <p:nvPr/>
        </p:nvSpPr>
        <p:spPr>
          <a:xfrm>
            <a:off x="7066140" y="559713"/>
            <a:ext cx="14663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ch04.BreakExam3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39C547-80C6-926D-0F32-395EAFCBC85B}"/>
              </a:ext>
            </a:extLst>
          </p:cNvPr>
          <p:cNvSpPr txBox="1"/>
          <p:nvPr/>
        </p:nvSpPr>
        <p:spPr>
          <a:xfrm>
            <a:off x="827584" y="836712"/>
            <a:ext cx="7704856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9;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2;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9;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spc="-2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spc="-2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spc="-2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 spc="-2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 spc="-2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spc="-20">
                <a:solidFill>
                  <a:srgbClr val="2A00FF"/>
                </a:solidFill>
                <a:latin typeface="Consolas" panose="020B0609020204030204" pitchFamily="49" charset="0"/>
              </a:rPr>
              <a:t>" * "</a:t>
            </a:r>
            <a:r>
              <a:rPr lang="en-US" altLang="ko-KR" sz="1800" spc="-2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spc="-2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spc="-2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 spc="-20">
                <a:solidFill>
                  <a:srgbClr val="2A00FF"/>
                </a:solidFill>
                <a:latin typeface="Consolas" panose="020B0609020204030204" pitchFamily="49" charset="0"/>
              </a:rPr>
              <a:t>" = "</a:t>
            </a:r>
            <a:r>
              <a:rPr lang="en-US" altLang="ko-KR" sz="1800" spc="-20">
                <a:solidFill>
                  <a:srgbClr val="000000"/>
                </a:solidFill>
                <a:latin typeface="Consolas" panose="020B0609020204030204" pitchFamily="49" charset="0"/>
              </a:rPr>
              <a:t> + (</a:t>
            </a:r>
            <a:r>
              <a:rPr lang="en-US" altLang="ko-KR" sz="1800" spc="-2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 spc="-2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800" spc="-2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 spc="-20">
                <a:solidFill>
                  <a:srgbClr val="000000"/>
                </a:solidFill>
                <a:latin typeface="Consolas" panose="020B0609020204030204" pitchFamily="49" charset="0"/>
              </a:rPr>
              <a:t>) + </a:t>
            </a:r>
            <a:r>
              <a:rPr lang="en-US" altLang="ko-KR" sz="1800" spc="-20">
                <a:solidFill>
                  <a:srgbClr val="2A00FF"/>
                </a:solidFill>
                <a:latin typeface="Consolas" panose="020B0609020204030204" pitchFamily="49" charset="0"/>
              </a:rPr>
              <a:t>"\t"</a:t>
            </a:r>
            <a:r>
              <a:rPr lang="en-US" altLang="ko-KR" sz="1800" spc="-2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2448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4605748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 컴파일 및 실행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텍스트 편집기 </a:t>
            </a:r>
            <a:r>
              <a:rPr lang="en-US" altLang="ko-KR" dirty="0"/>
              <a:t>(</a:t>
            </a:r>
            <a:r>
              <a:rPr lang="ko-KR" altLang="en-US" dirty="0"/>
              <a:t>메모장 등</a:t>
            </a:r>
            <a:r>
              <a:rPr lang="en-US" altLang="ko-KR" dirty="0"/>
              <a:t>) </a:t>
            </a:r>
            <a:r>
              <a:rPr lang="ko-KR" altLang="en-US" dirty="0"/>
              <a:t>이용 작성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컴파일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실행</a:t>
            </a:r>
            <a:endParaRPr lang="en-US" altLang="ko-KR" dirty="0"/>
          </a:p>
        </p:txBody>
      </p:sp>
      <p:sp>
        <p:nvSpPr>
          <p:cNvPr id="5" name="타원 4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1222008"/>
            <a:ext cx="7704856" cy="17081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class Launcher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("First Java Program");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400" dirty="0"/>
              <a:t>}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5" y="3717032"/>
            <a:ext cx="3301679" cy="9710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346065"/>
            <a:ext cx="3313338" cy="12143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61014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48518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break</a:t>
            </a:r>
            <a:r>
              <a:rPr lang="ko-KR" altLang="en-US" dirty="0"/>
              <a:t> </a:t>
            </a:r>
            <a:r>
              <a:rPr lang="ko-KR" altLang="en-US"/>
              <a:t>사용</a:t>
            </a:r>
            <a:r>
              <a:rPr lang="en-US" altLang="ko-KR"/>
              <a:t> - </a:t>
            </a:r>
            <a:r>
              <a:rPr lang="en-US" altLang="ko-KR" dirty="0"/>
              <a:t>4 (</a:t>
            </a:r>
            <a:r>
              <a:rPr lang="ko-KR" altLang="en-US" err="1"/>
              <a:t>난수</a:t>
            </a:r>
            <a:r>
              <a:rPr lang="en-US" altLang="ko-KR"/>
              <a:t> </a:t>
            </a:r>
            <a:r>
              <a:rPr lang="ko-KR" altLang="en-US"/>
              <a:t>맞히기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51134-3497-C288-DE98-8F0E32821FA5}"/>
              </a:ext>
            </a:extLst>
          </p:cNvPr>
          <p:cNvSpPr txBox="1"/>
          <p:nvPr/>
        </p:nvSpPr>
        <p:spPr>
          <a:xfrm>
            <a:off x="7047738" y="559713"/>
            <a:ext cx="148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ch04.FindNumber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9CE25-4713-B637-D79B-4381B77A5759}"/>
              </a:ext>
            </a:extLst>
          </p:cNvPr>
          <p:cNvSpPr txBox="1"/>
          <p:nvPr/>
        </p:nvSpPr>
        <p:spPr>
          <a:xfrm>
            <a:off x="827584" y="836712"/>
            <a:ext cx="7704856" cy="5632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sv-SE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random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sv-SE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(Math.random() * 100 + 1);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입력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.nextInt();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입력값보다 큼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입력값보다 적음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맞혔음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시도한 횟수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.close();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5173C0-2FDB-B7FC-EDFB-CC95162D2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216" y="2780928"/>
            <a:ext cx="1656184" cy="2734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42018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896"/>
            <a:ext cx="707757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continue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>
                <a:latin typeface="+mn-ea"/>
              </a:rPr>
              <a:t>자신이 포함된 반복문의 끝으로 이동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다음 반복으로 넘어감</a:t>
            </a:r>
            <a:r>
              <a:rPr lang="en-US" altLang="ko-KR" dirty="0">
                <a:latin typeface="+mn-ea"/>
              </a:rPr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>
                <a:latin typeface="+mn-ea"/>
              </a:rPr>
              <a:t>continue</a:t>
            </a:r>
            <a:r>
              <a:rPr lang="ko-KR" altLang="en-US" dirty="0">
                <a:latin typeface="+mn-ea"/>
              </a:rPr>
              <a:t>문 이후의 문장들은 수행되지 않음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700808"/>
            <a:ext cx="6929438" cy="231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4278908"/>
            <a:ext cx="4627562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04310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9463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continue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1942DE-5640-00DA-9ABB-5C9634F8D9A3}"/>
              </a:ext>
            </a:extLst>
          </p:cNvPr>
          <p:cNvSpPr txBox="1"/>
          <p:nvPr/>
        </p:nvSpPr>
        <p:spPr>
          <a:xfrm>
            <a:off x="6909880" y="559713"/>
            <a:ext cx="162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ch04.ContinueExam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82AC8-C0BD-2B47-5C07-41EAD1223B74}"/>
              </a:ext>
            </a:extLst>
          </p:cNvPr>
          <p:cNvSpPr txBox="1"/>
          <p:nvPr/>
        </p:nvSpPr>
        <p:spPr>
          <a:xfrm>
            <a:off x="827584" y="836712"/>
            <a:ext cx="7704856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file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"C:/Windows/System32/drivers/etc"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File[]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files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file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.listFiles();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files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fileSize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files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].length();</a:t>
            </a:r>
          </a:p>
          <a:p>
            <a:pPr algn="l"/>
            <a:endParaRPr lang="en-US" altLang="ko-KR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파일크기가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1000Byte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미만이면 아래 코드 무시</a:t>
            </a:r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fileSize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&lt; 1000) { </a:t>
            </a:r>
            <a:endParaRPr lang="ko-KR" altLang="en-US" sz="180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continue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files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].getName() +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/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fileSize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D8B9C87-6B44-C01D-3F70-70EA2E73D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240" y="4808336"/>
            <a:ext cx="2743200" cy="131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08947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687925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(ch04.</a:t>
            </a:r>
            <a:r>
              <a:rPr lang="ko-KR" altLang="en-US"/>
              <a:t>연습문제</a:t>
            </a:r>
            <a:r>
              <a:rPr lang="en-US" altLang="ko-KR"/>
              <a:t>07)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continue</a:t>
            </a:r>
            <a:r>
              <a:rPr lang="ko-KR" altLang="en-US"/>
              <a:t>를 사용하여 </a:t>
            </a:r>
            <a:r>
              <a:rPr lang="en-US" altLang="ko-KR" b="1" u="sng"/>
              <a:t>[</a:t>
            </a:r>
            <a:r>
              <a:rPr lang="ko-KR" altLang="en-US" b="1" u="sng"/>
              <a:t>프로젝트</a:t>
            </a:r>
            <a:r>
              <a:rPr lang="en-US" altLang="ko-KR" b="1" u="sng"/>
              <a:t>]/src/ch04</a:t>
            </a:r>
            <a:r>
              <a:rPr lang="en-US" altLang="ko-KR"/>
              <a:t> </a:t>
            </a:r>
            <a:r>
              <a:rPr lang="ko-KR" altLang="en-US"/>
              <a:t>폴더의 파일 중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</a:t>
            </a:r>
            <a:r>
              <a:rPr lang="ko-KR" altLang="en-US"/>
              <a:t>파일명의 길이가 </a:t>
            </a:r>
            <a:r>
              <a:rPr lang="en-US" altLang="ko-KR"/>
              <a:t>10 </a:t>
            </a:r>
            <a:r>
              <a:rPr lang="ko-KR" altLang="en-US"/>
              <a:t>이하인 파일명 출력하기</a:t>
            </a:r>
            <a:endParaRPr lang="en-US" altLang="ko-K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19103-48D3-7F58-566E-1DCD94A34C48}"/>
              </a:ext>
            </a:extLst>
          </p:cNvPr>
          <p:cNvSpPr txBox="1"/>
          <p:nvPr/>
        </p:nvSpPr>
        <p:spPr>
          <a:xfrm>
            <a:off x="827584" y="1700808"/>
            <a:ext cx="7704856" cy="2554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file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"./src/ch04"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File[]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files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file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.listFiles();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nn-NO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 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①  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files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].getName();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파일명 확인</a:t>
            </a:r>
            <a:endParaRPr lang="nn-NO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② 조건문 작성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, continue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사용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fileName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A8E65F-6D15-D578-F67B-3CF90737D990}"/>
              </a:ext>
            </a:extLst>
          </p:cNvPr>
          <p:cNvSpPr txBox="1"/>
          <p:nvPr/>
        </p:nvSpPr>
        <p:spPr>
          <a:xfrm>
            <a:off x="829098" y="448591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65E478-4D62-3AB0-160C-35E633384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793689"/>
            <a:ext cx="1695450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498063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61775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</a:t>
            </a:r>
            <a:r>
              <a:rPr lang="en-US" altLang="ko-KR" dirty="0"/>
              <a:t>(array)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</a:p>
        </p:txBody>
      </p:sp>
      <p:pic>
        <p:nvPicPr>
          <p:cNvPr id="3" name="그림 2" descr="텍스트, 실내, 테이블, 앉아있는이(가) 표시된 사진&#10;&#10;자동 생성된 설명">
            <a:extLst>
              <a:ext uri="{FF2B5EF4-FFF2-40B4-BE49-F238E27FC236}">
                <a16:creationId xmlns:a16="http://schemas.microsoft.com/office/drawing/2014/main" id="{B40C802D-3E03-4743-9A25-193D50AAB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764704"/>
            <a:ext cx="3028298" cy="30282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BE90A30-DEA0-4ADC-8918-3F2CFCAEE2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22" y="3645024"/>
            <a:ext cx="2194560" cy="30998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B36920-5CDF-4E2A-BD63-98333F870F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109" y="764704"/>
            <a:ext cx="2853169" cy="297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2772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2440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</a:t>
            </a:r>
            <a:r>
              <a:rPr lang="en-US" altLang="ko-KR" dirty="0"/>
              <a:t>(array)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같은 타입의 여러 변수를 하나의 묶음으로 다루는 것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많은 양의 값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데이터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을 다룰 때 유용하다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배열의 각 요소는 서로 연속적이다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16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097162"/>
            <a:ext cx="820102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4257750"/>
            <a:ext cx="81343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3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5013176"/>
            <a:ext cx="7077075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21" name="Picture 3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852812"/>
            <a:ext cx="5324475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554936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620997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배열의 장점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많은 양의 데이터를 적은 코드로 처리</a:t>
            </a:r>
            <a:r>
              <a:rPr lang="en-US" altLang="ko-KR" dirty="0"/>
              <a:t>(</a:t>
            </a:r>
            <a:r>
              <a:rPr lang="ko-KR" altLang="en-US" dirty="0"/>
              <a:t>중복된 변수 사용을 최소화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반복문</a:t>
            </a:r>
            <a:r>
              <a:rPr lang="ko-KR" altLang="en-US" dirty="0"/>
              <a:t> 이용해 요소들을 쉽게 처리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ex) </a:t>
            </a:r>
            <a:r>
              <a:rPr lang="ko-KR" altLang="en-US" dirty="0"/>
              <a:t>학생 </a:t>
            </a:r>
            <a:r>
              <a:rPr lang="en-US" altLang="ko-KR" dirty="0"/>
              <a:t>30</a:t>
            </a:r>
            <a:r>
              <a:rPr lang="ko-KR" altLang="en-US" dirty="0"/>
              <a:t>명의 성적을 저장하고 평균값을 구하려면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</a:t>
            </a:r>
            <a:r>
              <a:rPr lang="ko-KR" altLang="en-US" dirty="0" err="1"/>
              <a:t>반복문을</a:t>
            </a:r>
            <a:r>
              <a:rPr lang="ko-KR" altLang="en-US" dirty="0"/>
              <a:t> 이용한 배열 처리</a:t>
            </a:r>
            <a:endParaRPr lang="en-US" altLang="ko-KR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956CCD65-D70E-4E00-B0A2-73B34368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2276872"/>
            <a:ext cx="6984777" cy="1993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FAA971-BA37-4087-94C2-AEB3D8DC5B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2" y="2416794"/>
            <a:ext cx="3363912" cy="1743118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4797152"/>
            <a:ext cx="4267200" cy="1652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797152"/>
            <a:ext cx="2880320" cy="91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8218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128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배열의 선언과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타입 또는 변수이름 뒤에 대괄호</a:t>
            </a:r>
            <a:r>
              <a:rPr lang="en-US" altLang="ko-KR" dirty="0">
                <a:latin typeface="+mn-ea"/>
              </a:rPr>
              <a:t>[]</a:t>
            </a:r>
            <a:r>
              <a:rPr lang="ko-KR" altLang="en-US" dirty="0">
                <a:latin typeface="+mn-ea"/>
              </a:rPr>
              <a:t>를 붙여서 배열을 선언한다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658" y="1484784"/>
            <a:ext cx="5039348" cy="374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5469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4697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배열의 초기화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생성된 배열에 처음으로 값을 저장하는 것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선언과 동시에 초기화가 가능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초기화 할 때는 배열의 개수를 명시하지 않음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2018562"/>
            <a:ext cx="6639913" cy="285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7209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0182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배열의 활용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배열의 위치를 지정하여 자료를 가져오거나 변경 할 수 있음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배열의 순서를 </a:t>
            </a:r>
            <a:r>
              <a:rPr lang="en-US" altLang="ko-KR" dirty="0">
                <a:latin typeface="+mn-ea"/>
              </a:rPr>
              <a:t>0</a:t>
            </a:r>
            <a:r>
              <a:rPr lang="ko-KR" altLang="en-US" dirty="0">
                <a:latin typeface="+mn-ea"/>
              </a:rPr>
              <a:t>부터 시작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N </a:t>
            </a:r>
            <a:r>
              <a:rPr lang="ko-KR" altLang="en-US" dirty="0">
                <a:latin typeface="+mn-ea"/>
              </a:rPr>
              <a:t>개의 배열은 </a:t>
            </a:r>
            <a:r>
              <a:rPr lang="en-US" altLang="ko-KR" dirty="0">
                <a:latin typeface="+mn-ea"/>
              </a:rPr>
              <a:t>0 </a:t>
            </a:r>
            <a:r>
              <a:rPr lang="ko-KR" altLang="en-US" dirty="0">
                <a:latin typeface="+mn-ea"/>
              </a:rPr>
              <a:t>부터 </a:t>
            </a:r>
            <a:r>
              <a:rPr lang="en-US" altLang="ko-KR" dirty="0">
                <a:latin typeface="+mn-ea"/>
              </a:rPr>
              <a:t>N-1 </a:t>
            </a:r>
            <a:r>
              <a:rPr lang="ko-KR" altLang="en-US" dirty="0">
                <a:latin typeface="+mn-ea"/>
              </a:rPr>
              <a:t>위치까지 자료가 존재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67" y="2204864"/>
            <a:ext cx="638292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50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437171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 프로그램의 실행 구조와 </a:t>
            </a:r>
            <a:r>
              <a:rPr lang="ko-KR" altLang="en-US" dirty="0" err="1"/>
              <a:t>가상머신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52" y="840486"/>
            <a:ext cx="8425820" cy="546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7470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40564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배열의 활용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배열에 값을 저장하고 읽어오기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dirty="0">
                <a:latin typeface="+mn-ea"/>
              </a:rPr>
              <a:t>배열이름</a:t>
            </a:r>
            <a:r>
              <a:rPr lang="en-US" altLang="ko-KR" dirty="0">
                <a:latin typeface="+mn-ea"/>
              </a:rPr>
              <a:t>.length’</a:t>
            </a:r>
            <a:r>
              <a:rPr lang="ko-KR" altLang="en-US" dirty="0">
                <a:latin typeface="+mn-ea"/>
              </a:rPr>
              <a:t>는 배열의 크기를 알려준다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11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2" y="1304037"/>
            <a:ext cx="6769100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72512"/>
            <a:ext cx="4500563" cy="100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grpSp>
        <p:nvGrpSpPr>
          <p:cNvPr id="22" name="Group 26"/>
          <p:cNvGrpSpPr>
            <a:grpSpLocks/>
          </p:cNvGrpSpPr>
          <p:nvPr/>
        </p:nvGrpSpPr>
        <p:grpSpPr bwMode="auto">
          <a:xfrm>
            <a:off x="1475656" y="4044062"/>
            <a:ext cx="4068763" cy="1131887"/>
            <a:chOff x="1406" y="3067"/>
            <a:chExt cx="2563" cy="713"/>
          </a:xfrm>
        </p:grpSpPr>
        <p:pic>
          <p:nvPicPr>
            <p:cNvPr id="23" name="Picture 2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6" y="3357"/>
              <a:ext cx="2563" cy="4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66"/>
                  </a:solidFill>
                </a14:hiddenFill>
              </a:ext>
              <a:ext uri="{91240B29-F687-4F45-9708-019B960494DF}">
                <a14:hiddenLine xmlns:a14="http://schemas.microsoft.com/office/drawing/2010/main" w="12700" algn="ctr">
                  <a:solidFill>
                    <a:srgbClr val="FF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FFFF66">
                        <a:gamma/>
                        <a:shade val="60000"/>
                        <a:invGamma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2767" y="3067"/>
              <a:ext cx="0" cy="31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ko-KR" altLang="en-US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391042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40322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1 (for)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B57F6-F78A-09A7-C0AF-306235880683}"/>
              </a:ext>
            </a:extLst>
          </p:cNvPr>
          <p:cNvSpPr txBox="1"/>
          <p:nvPr/>
        </p:nvSpPr>
        <p:spPr>
          <a:xfrm>
            <a:off x="7081402" y="559713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ch05.ArrayExam1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05B9E-BDFF-5A40-AF6D-D21AD9FB5452}"/>
              </a:ext>
            </a:extLst>
          </p:cNvPr>
          <p:cNvSpPr txBox="1"/>
          <p:nvPr/>
        </p:nvSpPr>
        <p:spPr>
          <a:xfrm>
            <a:off x="827584" y="836712"/>
            <a:ext cx="7704856" cy="3139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[3];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{ 10, 20, 30 };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{ 100, 200, 300 };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[1] = 2;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[2] = 3;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76E546-98F4-FD1B-E1F6-BA3FD1E9E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125" y="4252531"/>
            <a:ext cx="70485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51759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9678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2 (for-each)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B994E-71D8-62A0-DBC7-FC9D2AE22D64}"/>
              </a:ext>
            </a:extLst>
          </p:cNvPr>
          <p:cNvSpPr txBox="1"/>
          <p:nvPr/>
        </p:nvSpPr>
        <p:spPr>
          <a:xfrm>
            <a:off x="7081402" y="559713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ch05.ArrayExam2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95F710-9BF0-4FB8-2739-A3EAE89D784E}"/>
              </a:ext>
            </a:extLst>
          </p:cNvPr>
          <p:cNvSpPr txBox="1"/>
          <p:nvPr/>
        </p:nvSpPr>
        <p:spPr>
          <a:xfrm>
            <a:off x="827584" y="836712"/>
            <a:ext cx="7704856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{ 100, 200, 300 };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23C9A6-D3E2-55AD-0DD4-80AA1FF3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590" y="2591039"/>
            <a:ext cx="70485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154562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57662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3 (</a:t>
            </a:r>
            <a:r>
              <a:rPr lang="ko-KR" altLang="en-US" dirty="0"/>
              <a:t>최소값 </a:t>
            </a:r>
            <a:r>
              <a:rPr lang="ko-KR" altLang="en-US"/>
              <a:t>구하기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DC14B-F31F-387A-2EB2-90DF98CB4FA6}"/>
              </a:ext>
            </a:extLst>
          </p:cNvPr>
          <p:cNvSpPr txBox="1"/>
          <p:nvPr/>
        </p:nvSpPr>
        <p:spPr>
          <a:xfrm>
            <a:off x="7081402" y="559713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ch05.ArrayExam3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1E55-79C8-7BDE-AC96-B079284FD058}"/>
              </a:ext>
            </a:extLst>
          </p:cNvPr>
          <p:cNvSpPr txBox="1"/>
          <p:nvPr/>
        </p:nvSpPr>
        <p:spPr>
          <a:xfrm>
            <a:off x="827584" y="836712"/>
            <a:ext cx="7704856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Integer[]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{ 3, 2, 1, 7, 4 };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반복문 *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] &lt;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최소값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: %d\n"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min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2FE5464-FBC3-E6EB-FC1B-91B911C43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415" y="3976033"/>
            <a:ext cx="1343025" cy="35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48195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57662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3 (</a:t>
            </a:r>
            <a:r>
              <a:rPr lang="ko-KR" altLang="en-US" dirty="0"/>
              <a:t>최소값 구하기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DC14B-F31F-387A-2EB2-90DF98CB4FA6}"/>
              </a:ext>
            </a:extLst>
          </p:cNvPr>
          <p:cNvSpPr txBox="1"/>
          <p:nvPr/>
        </p:nvSpPr>
        <p:spPr>
          <a:xfrm>
            <a:off x="7081402" y="559713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ch05.ArrayExam3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E51E55-79C8-7BDE-AC96-B079284FD058}"/>
              </a:ext>
            </a:extLst>
          </p:cNvPr>
          <p:cNvSpPr txBox="1"/>
          <p:nvPr/>
        </p:nvSpPr>
        <p:spPr>
          <a:xfrm>
            <a:off x="827584" y="836712"/>
            <a:ext cx="7704856" cy="37548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70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700">
                <a:solidFill>
                  <a:srgbClr val="3F7F5F"/>
                </a:solidFill>
                <a:latin typeface="Consolas" panose="020B0609020204030204" pitchFamily="49" charset="0"/>
              </a:rPr>
              <a:t>정렬 *</a:t>
            </a:r>
            <a:r>
              <a:rPr lang="en-US" altLang="ko-KR" sz="170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Arrays.sort(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7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700">
                <a:solidFill>
                  <a:srgbClr val="3F7F5F"/>
                </a:solidFill>
                <a:latin typeface="Consolas" panose="020B0609020204030204" pitchFamily="49" charset="0"/>
              </a:rPr>
              <a:t>오름차순</a:t>
            </a:r>
          </a:p>
          <a:p>
            <a:pPr algn="l"/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7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en-US" altLang="ko-KR" sz="17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700">
                <a:solidFill>
                  <a:srgbClr val="2A00FF"/>
                </a:solidFill>
                <a:latin typeface="Consolas" panose="020B0609020204030204" pitchFamily="49" charset="0"/>
              </a:rPr>
              <a:t>최소값 </a:t>
            </a:r>
            <a:r>
              <a:rPr lang="en-US" altLang="ko-KR" sz="1700">
                <a:solidFill>
                  <a:srgbClr val="2A00FF"/>
                </a:solidFill>
                <a:latin typeface="Consolas" panose="020B0609020204030204" pitchFamily="49" charset="0"/>
              </a:rPr>
              <a:t>: %d\n"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[0]);</a:t>
            </a:r>
          </a:p>
          <a:p>
            <a:pPr algn="l"/>
            <a:endParaRPr lang="ko-KR" altLang="en-US" sz="1700">
              <a:latin typeface="Consolas" panose="020B0609020204030204" pitchFamily="49" charset="0"/>
            </a:endParaRPr>
          </a:p>
          <a:p>
            <a:pPr algn="l"/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Arrays.sort(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7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 Comparator&lt;Integer&gt;() { </a:t>
            </a:r>
            <a:r>
              <a:rPr lang="en-US" altLang="ko-KR" sz="17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700">
                <a:solidFill>
                  <a:srgbClr val="3F7F5F"/>
                </a:solidFill>
                <a:latin typeface="Consolas" panose="020B0609020204030204" pitchFamily="49" charset="0"/>
              </a:rPr>
              <a:t>내림차순</a:t>
            </a:r>
          </a:p>
          <a:p>
            <a:pPr algn="l"/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7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7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 compare(Integer 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o1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, Integer 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o2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7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o2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.compareTo(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o1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7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7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en-US" altLang="ko-KR" sz="17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700">
                <a:solidFill>
                  <a:srgbClr val="2A00FF"/>
                </a:solidFill>
                <a:latin typeface="Consolas" panose="020B0609020204030204" pitchFamily="49" charset="0"/>
              </a:rPr>
              <a:t>최소값 </a:t>
            </a:r>
            <a:r>
              <a:rPr lang="en-US" altLang="ko-KR" sz="1700">
                <a:solidFill>
                  <a:srgbClr val="2A00FF"/>
                </a:solidFill>
                <a:latin typeface="Consolas" panose="020B0609020204030204" pitchFamily="49" charset="0"/>
              </a:rPr>
              <a:t>: %d\n"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70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-1]);</a:t>
            </a:r>
          </a:p>
          <a:p>
            <a:pPr algn="l"/>
            <a:endParaRPr lang="ko-KR" altLang="en-US" sz="1700">
              <a:latin typeface="Consolas" panose="020B0609020204030204" pitchFamily="49" charset="0"/>
            </a:endParaRPr>
          </a:p>
          <a:p>
            <a:pPr algn="l"/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Arrays.sort(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, Collections.reverseOrder()); </a:t>
            </a:r>
            <a:r>
              <a:rPr lang="en-US" altLang="ko-KR" sz="17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700">
                <a:solidFill>
                  <a:srgbClr val="3F7F5F"/>
                </a:solidFill>
                <a:latin typeface="Consolas" panose="020B0609020204030204" pitchFamily="49" charset="0"/>
              </a:rPr>
              <a:t>내림차순</a:t>
            </a:r>
          </a:p>
          <a:p>
            <a:pPr algn="l"/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7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en-US" altLang="ko-KR" sz="17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700">
                <a:solidFill>
                  <a:srgbClr val="2A00FF"/>
                </a:solidFill>
                <a:latin typeface="Consolas" panose="020B0609020204030204" pitchFamily="49" charset="0"/>
              </a:rPr>
              <a:t>최소값 </a:t>
            </a:r>
            <a:r>
              <a:rPr lang="en-US" altLang="ko-KR" sz="1700">
                <a:solidFill>
                  <a:srgbClr val="2A00FF"/>
                </a:solidFill>
                <a:latin typeface="Consolas" panose="020B0609020204030204" pitchFamily="49" charset="0"/>
              </a:rPr>
              <a:t>: %d\n"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700">
                <a:solidFill>
                  <a:srgbClr val="6A3E3E"/>
                </a:solidFill>
                <a:latin typeface="Consolas" panose="020B0609020204030204" pitchFamily="49" charset="0"/>
              </a:rPr>
              <a:t>numbers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70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700">
                <a:solidFill>
                  <a:srgbClr val="000000"/>
                </a:solidFill>
                <a:latin typeface="Consolas" panose="020B0609020204030204" pitchFamily="49" charset="0"/>
              </a:rPr>
              <a:t>-1]);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108507-E496-8DD1-EF2D-E16804C97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415" y="4868585"/>
            <a:ext cx="1343025" cy="35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3109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11495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4 (</a:t>
            </a:r>
            <a:r>
              <a:rPr lang="ko-KR" altLang="en-US" dirty="0"/>
              <a:t>글자 정렬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FF2C5-411A-D1B9-AC36-50D563B648AE}"/>
              </a:ext>
            </a:extLst>
          </p:cNvPr>
          <p:cNvSpPr txBox="1"/>
          <p:nvPr/>
        </p:nvSpPr>
        <p:spPr>
          <a:xfrm>
            <a:off x="7081402" y="559713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ch05.ArrayExam4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B19FA-FCD4-A95B-CFF7-91FAF65C0446}"/>
              </a:ext>
            </a:extLst>
          </p:cNvPr>
          <p:cNvSpPr txBox="1"/>
          <p:nvPr/>
        </p:nvSpPr>
        <p:spPr>
          <a:xfrm>
            <a:off x="827584" y="836712"/>
            <a:ext cx="7704856" cy="42473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'e'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'z'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'w'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 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- 1;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endParaRPr lang="nn-NO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+ 1;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] &gt;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])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CB874B-DF89-41C6-AC01-C4F537867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415" y="5361028"/>
            <a:ext cx="1343025" cy="35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0525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11495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4 (</a:t>
            </a:r>
            <a:r>
              <a:rPr lang="ko-KR" altLang="en-US" dirty="0"/>
              <a:t>글자 정렬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FF2C5-411A-D1B9-AC36-50D563B648AE}"/>
              </a:ext>
            </a:extLst>
          </p:cNvPr>
          <p:cNvSpPr txBox="1"/>
          <p:nvPr/>
        </p:nvSpPr>
        <p:spPr>
          <a:xfrm>
            <a:off x="7081402" y="559713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ch05.ArrayExam4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6B19FA-FCD4-A95B-CFF7-91FAF65C0446}"/>
              </a:ext>
            </a:extLst>
          </p:cNvPr>
          <p:cNvSpPr txBox="1"/>
          <p:nvPr/>
        </p:nvSpPr>
        <p:spPr>
          <a:xfrm>
            <a:off x="827584" y="836712"/>
            <a:ext cx="7704856" cy="42473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Character[]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'e'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'z'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'w'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Arrays.sort(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.println(Arrays.toString(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Arrays.sort(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Comparator&lt;Character&gt;()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compare(Character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o1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Character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o2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o2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.compareTo(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o1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.println(Arrays.toString(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Arrays.sort(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Collections.reverseOrder());</a:t>
            </a:r>
            <a:endParaRPr lang="ko-KR" altLang="en-US" sz="180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.println(Arrays.toString(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chars2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US" altLang="ko-KR" sz="17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3C9200-0ACE-AF33-9AD9-F29D43AE8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90" y="5361028"/>
            <a:ext cx="22288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01867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428675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(ch05.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배열 </a:t>
            </a:r>
            <a:r>
              <a:rPr lang="en-US" altLang="ko-KR"/>
              <a:t>arr</a:t>
            </a:r>
            <a:r>
              <a:rPr lang="ko-KR" altLang="en-US"/>
              <a:t> 요소의 합과 평균 구하기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2554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{ 21, 32, 13, 44, 25, 76, 97, 8, 89, 1 };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avg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0f;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// </a:t>
            </a:r>
            <a:r>
              <a:rPr lang="ko-KR" altLang="en-US" sz="1600" b="1">
                <a:latin typeface="Consolas" panose="020B0609020204030204" pitchFamily="49" charset="0"/>
              </a:rPr>
              <a:t>① 합 구하기 코드 작성</a:t>
            </a:r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avg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 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②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합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평균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avg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7584" y="412933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25B0E9-95B4-02F9-BBA1-722D21812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437112"/>
            <a:ext cx="1695450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6703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80800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(ch05.</a:t>
            </a:r>
            <a:r>
              <a:rPr lang="ko-KR" altLang="en-US"/>
              <a:t>연습문제</a:t>
            </a:r>
            <a:r>
              <a:rPr lang="en-US" altLang="ko-KR"/>
              <a:t>02)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문자 배열 </a:t>
            </a:r>
            <a:r>
              <a:rPr lang="en-US" altLang="ko-KR"/>
              <a:t>nums</a:t>
            </a:r>
            <a:r>
              <a:rPr lang="ko-KR" altLang="en-US"/>
              <a:t> 요소의 순서 랜덤으로 섞어주기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'b'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'c'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'd'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'e'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'f'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'g'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algn="l"/>
            <a:r>
              <a:rPr lang="nn-NO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nn-NO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- 1;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position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 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①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② 랜덤 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position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 위치의 요소와 다른 위치 섞어주기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7584" y="384130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DB6523-305F-7961-6389-C6061152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149080"/>
            <a:ext cx="1200150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235360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372531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배열의 활용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배열 복사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배열은 한 번 생성하면 크기 변경 불가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더 많은 저장 공간이 필요하다면 보다 큰 배열을 새로 만들고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  </a:t>
            </a:r>
            <a:r>
              <a:rPr lang="ko-KR" altLang="en-US" dirty="0">
                <a:latin typeface="+mn-ea"/>
              </a:rPr>
              <a:t>이전 배열로부터 항목 </a:t>
            </a:r>
            <a:r>
              <a:rPr lang="ko-KR" altLang="en-US">
                <a:latin typeface="+mn-ea"/>
              </a:rPr>
              <a:t>값들을 복사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배열 복사 방법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for</a:t>
            </a:r>
            <a:r>
              <a:rPr lang="ko-KR" altLang="en-US" dirty="0">
                <a:latin typeface="+mn-ea"/>
              </a:rPr>
              <a:t>문 이용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en-US" altLang="ko-KR" dirty="0" err="1">
                <a:latin typeface="+mn-ea"/>
              </a:rPr>
              <a:t>System.arrayCopy</a:t>
            </a:r>
            <a:r>
              <a:rPr lang="en-US" altLang="ko-KR" dirty="0">
                <a:latin typeface="+mn-ea"/>
              </a:rPr>
              <a:t>() </a:t>
            </a:r>
            <a:r>
              <a:rPr lang="ko-KR" altLang="en-US" err="1">
                <a:latin typeface="+mn-ea"/>
              </a:rPr>
              <a:t>메소드</a:t>
            </a:r>
            <a:r>
              <a:rPr lang="ko-KR" altLang="en-US">
                <a:latin typeface="+mn-ea"/>
              </a:rPr>
              <a:t> 이용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6256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864" y="332656"/>
            <a:ext cx="8126968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2003</a:t>
            </a:r>
            <a:r>
              <a:rPr lang="ko-KR" altLang="en-US" dirty="0"/>
              <a:t>년 </a:t>
            </a:r>
            <a:r>
              <a:rPr lang="en-US" altLang="ko-KR" dirty="0"/>
              <a:t>IBM</a:t>
            </a:r>
            <a:r>
              <a:rPr lang="ko-KR" altLang="en-US" dirty="0"/>
              <a:t>에서 개발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자바 통합 개발 환경</a:t>
            </a:r>
            <a:r>
              <a:rPr lang="en-US" altLang="ko-KR" dirty="0"/>
              <a:t>(IDE: Integrated Development Environments) </a:t>
            </a:r>
            <a:r>
              <a:rPr lang="ko-KR" altLang="en-US" dirty="0"/>
              <a:t>제공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프로젝트 생성 기능 제공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자동 코드 완성 기능 제공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디버깅 기능 제공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 err="1"/>
              <a:t>이클립스</a:t>
            </a:r>
            <a:r>
              <a:rPr lang="ko-KR" altLang="en-US" dirty="0"/>
              <a:t> 연합</a:t>
            </a:r>
            <a:r>
              <a:rPr lang="en-US" altLang="ko-KR" dirty="0"/>
              <a:t>(Eclipse Foundation) </a:t>
            </a:r>
            <a:r>
              <a:rPr lang="ko-KR" altLang="en-US" dirty="0"/>
              <a:t>설립 </a:t>
            </a:r>
            <a:r>
              <a:rPr lang="en-US" altLang="ko-KR" dirty="0"/>
              <a:t>- </a:t>
            </a:r>
            <a:r>
              <a:rPr lang="ko-KR" altLang="en-US" dirty="0"/>
              <a:t>지속적 버전업과 배포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다양한 개발 환경을 구축할 수 있도록 플러그인</a:t>
            </a:r>
            <a:r>
              <a:rPr lang="en-US" altLang="ko-KR" dirty="0"/>
              <a:t>(Plug-In) </a:t>
            </a:r>
            <a:r>
              <a:rPr lang="ko-KR" altLang="en-US" dirty="0"/>
              <a:t>설치 가능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 err="1"/>
              <a:t>안드로이드</a:t>
            </a:r>
            <a:r>
              <a:rPr lang="ko-KR" altLang="en-US" dirty="0"/>
              <a:t> 개발 환경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스프링</a:t>
            </a:r>
            <a:r>
              <a:rPr lang="en-US" altLang="ko-KR" dirty="0"/>
              <a:t>(Spring) </a:t>
            </a:r>
            <a:r>
              <a:rPr lang="ko-KR" altLang="en-US" dirty="0"/>
              <a:t>개발 환경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C, C++, PHP </a:t>
            </a:r>
            <a:r>
              <a:rPr lang="ko-KR" altLang="en-US" dirty="0"/>
              <a:t>등</a:t>
            </a:r>
            <a:r>
              <a:rPr lang="en-US" altLang="ko-KR" dirty="0"/>
              <a:t> </a:t>
            </a:r>
            <a:r>
              <a:rPr lang="ko-KR" altLang="en-US" dirty="0"/>
              <a:t>개발 환경</a:t>
            </a:r>
          </a:p>
        </p:txBody>
      </p:sp>
      <p:sp>
        <p:nvSpPr>
          <p:cNvPr id="3" name="타원 2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0901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30891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배열 </a:t>
            </a:r>
            <a:r>
              <a:rPr lang="ko-KR" altLang="en-US"/>
              <a:t>복사 </a:t>
            </a:r>
            <a:r>
              <a:rPr lang="en-US" altLang="ko-KR"/>
              <a:t>- </a:t>
            </a:r>
            <a:r>
              <a:rPr lang="ko-KR" altLang="en-US" dirty="0"/>
              <a:t>배열 길이 확장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CAD445-AD8B-96FE-6C85-107903D5CDA3}"/>
              </a:ext>
            </a:extLst>
          </p:cNvPr>
          <p:cNvSpPr txBox="1"/>
          <p:nvPr/>
        </p:nvSpPr>
        <p:spPr>
          <a:xfrm>
            <a:off x="7193612" y="559713"/>
            <a:ext cx="13388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ch05.ArrayCopy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8CF0C5-2AB5-B3B7-13E1-963BC0258A4D}"/>
              </a:ext>
            </a:extLst>
          </p:cNvPr>
          <p:cNvSpPr txBox="1"/>
          <p:nvPr/>
        </p:nvSpPr>
        <p:spPr>
          <a:xfrm>
            <a:off x="827584" y="836712"/>
            <a:ext cx="7704856" cy="42473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[3];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[0] = 0;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[2] = 2;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[5];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System.arraycopy(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0,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length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[3] = 3;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[4] = 4;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원본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Arrays.toString(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복사본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Arrays.toString(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147909402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4426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다차원 배열의 선언과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>
                <a:latin typeface="+mn-ea"/>
              </a:rPr>
              <a:t>[ ]</a:t>
            </a:r>
            <a:r>
              <a:rPr lang="ko-KR" altLang="en-US" dirty="0">
                <a:latin typeface="+mn-ea"/>
              </a:rPr>
              <a:t>의 개수가 차원의 수를 의미한다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14" name="Picture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21" y="1200527"/>
            <a:ext cx="3995738" cy="1328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5" name="Picture 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13390"/>
            <a:ext cx="5903912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6" name="Picture 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3419504"/>
            <a:ext cx="3095625" cy="159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7" name="Picture 5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3360767"/>
            <a:ext cx="4859338" cy="2700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21" name="Picture 5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759" y="1416427"/>
            <a:ext cx="2987675" cy="1285875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24" name="Picture 5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5124479"/>
            <a:ext cx="3455987" cy="87630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307154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27658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다차원 </a:t>
            </a:r>
            <a:r>
              <a:rPr lang="ko-KR" altLang="en-US"/>
              <a:t>배열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DA9510-2837-C1D9-4331-8AAEF6E60959}"/>
              </a:ext>
            </a:extLst>
          </p:cNvPr>
          <p:cNvSpPr txBox="1"/>
          <p:nvPr/>
        </p:nvSpPr>
        <p:spPr>
          <a:xfrm>
            <a:off x="7081402" y="559713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ch05.ArrayExam5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FC1F3-D3A2-652F-FCED-41183DA578F3}"/>
              </a:ext>
            </a:extLst>
          </p:cNvPr>
          <p:cNvSpPr txBox="1"/>
          <p:nvPr/>
        </p:nvSpPr>
        <p:spPr>
          <a:xfrm>
            <a:off x="827584" y="836712"/>
            <a:ext cx="7704856" cy="53553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[][] { 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{ 1, 2, 3 }, 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{ 4, 5, 6 }, 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{ 7, 8, 9 }, 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{ 10, 11, 12 }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{ 10, 20, 30 }, 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{ 40, 50, 60 }, 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{ 70, 80, 90 }, 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{ 100, 110, 120 }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[2][2];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[0][0] = 100;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[0][1] = 200;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[1][0] = 300;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[1][1] = 400;</a:t>
            </a:r>
          </a:p>
        </p:txBody>
      </p:sp>
    </p:spTree>
    <p:extLst>
      <p:ext uri="{BB962C8B-B14F-4D97-AF65-F5344CB8AC3E}">
        <p14:creationId xmlns:p14="http://schemas.microsoft.com/office/powerpoint/2010/main" val="25439517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67056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(ch05.</a:t>
            </a:r>
            <a:r>
              <a:rPr lang="ko-KR" altLang="en-US"/>
              <a:t>연습문제</a:t>
            </a:r>
            <a:r>
              <a:rPr lang="en-US" altLang="ko-KR"/>
              <a:t>03)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같은 모습으로 출력이 되도록 배열 요소 출력하기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28007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[][]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matrix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[5][5];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5 x 5 2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차원 배열 생성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/* 1 ~ 25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요소 저장 *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it-IT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it-IT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it-IT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it-IT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it-IT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</a:t>
            </a:r>
            <a:r>
              <a:rPr lang="it-IT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it-IT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</a:t>
            </a:r>
            <a:r>
              <a:rPr lang="it-IT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it-IT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</a:t>
            </a:r>
            <a:r>
              <a:rPr lang="it-IT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matrix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num++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// </a:t>
            </a:r>
            <a:r>
              <a:rPr lang="ko-KR" altLang="en-US" sz="1600" b="1">
                <a:latin typeface="Consolas" panose="020B0609020204030204" pitchFamily="49" charset="0"/>
              </a:rPr>
              <a:t>① 배열 요소 출력 코드 작성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6282843" y="429309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DB6523-305F-7961-6389-C606115289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47" y="4600874"/>
            <a:ext cx="1200150" cy="409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57AADA-299A-C8C1-DCDE-B0F7BA457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47" y="4600874"/>
            <a:ext cx="2381250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E38AC9E-F581-B692-1F93-3161571D498A}"/>
              </a:ext>
            </a:extLst>
          </p:cNvPr>
          <p:cNvSpPr/>
          <p:nvPr/>
        </p:nvSpPr>
        <p:spPr>
          <a:xfrm>
            <a:off x="4342651" y="5176938"/>
            <a:ext cx="720080" cy="36004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F703D2-803F-CA5A-A292-C5C755EE8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4600874"/>
            <a:ext cx="2381250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910FAF-9497-FABA-B1CA-5DBF56B0443C}"/>
              </a:ext>
            </a:extLst>
          </p:cNvPr>
          <p:cNvSpPr txBox="1"/>
          <p:nvPr/>
        </p:nvSpPr>
        <p:spPr>
          <a:xfrm>
            <a:off x="2646129" y="4293096"/>
            <a:ext cx="3016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X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4441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707757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(ch05.</a:t>
            </a:r>
            <a:r>
              <a:rPr lang="ko-KR" altLang="en-US"/>
              <a:t>연습문제</a:t>
            </a:r>
            <a:r>
              <a:rPr lang="en-US" altLang="ko-KR"/>
              <a:t>04)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같은 모습</a:t>
            </a:r>
            <a:r>
              <a:rPr lang="en-US" altLang="ko-KR"/>
              <a:t>(</a:t>
            </a:r>
            <a:r>
              <a:rPr lang="ko-KR" altLang="en-US"/>
              <a:t>ㄹ</a:t>
            </a:r>
            <a:r>
              <a:rPr lang="en-US" altLang="ko-KR"/>
              <a:t>)</a:t>
            </a:r>
            <a:r>
              <a:rPr lang="ko-KR" altLang="en-US"/>
              <a:t>으로 출력이 되도록 배열 요소 출력하기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first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last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4;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cv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first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last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cv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cv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"%3d"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matrix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row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first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first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last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last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cv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*= -1;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6268538" y="405732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3F22026-1A63-44F7-86F6-F8CAE657E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538" y="4365104"/>
            <a:ext cx="2381250" cy="1619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3458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34474"/>
            <a:ext cx="83054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가변배열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다차원 배열에서 마지막 차수의 크기를 지정하지 않고 각각 다르게 지정</a:t>
            </a:r>
            <a:r>
              <a:rPr lang="en-US" altLang="ko-KR" dirty="0">
                <a:latin typeface="+mn-ea"/>
              </a:rPr>
              <a:t>.</a:t>
            </a:r>
          </a:p>
        </p:txBody>
      </p:sp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200" y="1209576"/>
            <a:ext cx="5903913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8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659088"/>
            <a:ext cx="4249738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22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8" y="2001738"/>
            <a:ext cx="2411412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23" name="Picture 1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4600" y="2001738"/>
            <a:ext cx="2411413" cy="114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25" name="Picture 1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050" y="3622576"/>
            <a:ext cx="4572000" cy="2249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26" name="Picture 2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2290663"/>
            <a:ext cx="1979612" cy="1198563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27" name="Picture 2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163" y="2290663"/>
            <a:ext cx="1836737" cy="1279525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309755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41468"/>
            <a:ext cx="739817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어떤 작업을 수행하기 위한 명령문의 집합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주로 어떤 값을 </a:t>
            </a:r>
            <a:r>
              <a:rPr lang="ko-KR" altLang="en-US" dirty="0" err="1">
                <a:latin typeface="+mn-ea"/>
              </a:rPr>
              <a:t>입력받아서</a:t>
            </a:r>
            <a:r>
              <a:rPr lang="ko-KR" altLang="en-US" dirty="0">
                <a:latin typeface="+mn-ea"/>
              </a:rPr>
              <a:t> 처리한 후 결과를 되돌려 준다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반복적으로 사용되는 코드를 줄이기 위해서 사용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하나의 </a:t>
            </a:r>
            <a:r>
              <a:rPr lang="ko-KR" altLang="en-US" dirty="0" err="1">
                <a:latin typeface="+mn-ea"/>
              </a:rPr>
              <a:t>메소드는</a:t>
            </a:r>
            <a:r>
              <a:rPr lang="ko-KR" altLang="en-US" dirty="0">
                <a:latin typeface="+mn-ea"/>
              </a:rPr>
              <a:t> 한가지 기능만 수행하도록 작성하는 것이 좋다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564904"/>
            <a:ext cx="60325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73158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39141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여러가지</a:t>
            </a:r>
            <a:r>
              <a:rPr lang="ko-KR" altLang="en-US" dirty="0"/>
              <a:t> 형태의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X, </a:t>
            </a:r>
            <a:r>
              <a:rPr lang="ko-KR" altLang="en-US" dirty="0"/>
              <a:t>매개변수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27583" y="764704"/>
            <a:ext cx="7632849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public class MethodExam {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public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en-US" altLang="ko-KR" sz="1400" b="1" dirty="0">
                <a:solidFill>
                  <a:srgbClr val="FF0000"/>
                </a:solidFill>
              </a:rPr>
              <a:t>nothing();</a:t>
            </a:r>
            <a:r>
              <a:rPr lang="en-US" altLang="ko-KR" sz="1400" dirty="0"/>
              <a:t>  /* </a:t>
            </a:r>
            <a:r>
              <a:rPr lang="ko-KR" altLang="en-US" sz="1400" dirty="0"/>
              <a:t>메소드 호출 </a:t>
            </a:r>
            <a:r>
              <a:rPr lang="en-US" altLang="ko-KR" sz="1400" dirty="0"/>
              <a:t>*/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    int result = nothing();  /* </a:t>
            </a:r>
            <a:r>
              <a:rPr lang="ko-KR" altLang="en-US" sz="1400" b="1" dirty="0"/>
              <a:t>사용불가</a:t>
            </a:r>
            <a:r>
              <a:rPr lang="en-US" altLang="ko-KR" sz="1400" b="1" dirty="0"/>
              <a:t> - </a:t>
            </a:r>
            <a:r>
              <a:rPr lang="ko-KR" altLang="en-US" sz="1400" b="1" dirty="0"/>
              <a:t>반환값 </a:t>
            </a:r>
            <a:r>
              <a:rPr lang="en-US" altLang="ko-KR" sz="1400" b="1" dirty="0"/>
              <a:t>*/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    nothing("100");  /* </a:t>
            </a:r>
            <a:r>
              <a:rPr lang="ko-KR" altLang="en-US" sz="1400" b="1" dirty="0"/>
              <a:t>사용불가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매개변수 </a:t>
            </a:r>
            <a:r>
              <a:rPr lang="en-US" altLang="ko-KR" sz="1400" b="1" dirty="0"/>
              <a:t>*/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}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public static </a:t>
            </a:r>
            <a:r>
              <a:rPr lang="en-US" altLang="ko-KR" sz="1400" b="1" dirty="0">
                <a:solidFill>
                  <a:schemeClr val="accent1"/>
                </a:solidFill>
              </a:rPr>
              <a:t>void</a:t>
            </a:r>
            <a:r>
              <a:rPr lang="en-US" altLang="ko-KR" sz="1400" b="1" dirty="0">
                <a:solidFill>
                  <a:srgbClr val="FF0000"/>
                </a:solidFill>
              </a:rPr>
              <a:t> nothing()</a:t>
            </a:r>
            <a:r>
              <a:rPr lang="en-US" altLang="ko-KR" sz="1400" dirty="0"/>
              <a:t> {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System.out.println("</a:t>
            </a:r>
            <a:r>
              <a:rPr lang="ko-KR" altLang="en-US" sz="1400" dirty="0"/>
              <a:t>메소드 실행</a:t>
            </a:r>
            <a:r>
              <a:rPr lang="en-US" altLang="ko-KR" sz="1400" dirty="0"/>
              <a:t>");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16536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41052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여러가지</a:t>
            </a:r>
            <a:r>
              <a:rPr lang="ko-KR" altLang="en-US" dirty="0"/>
              <a:t> 형태의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O, </a:t>
            </a:r>
            <a:r>
              <a:rPr lang="ko-KR" altLang="en-US" dirty="0"/>
              <a:t>매개변수 </a:t>
            </a:r>
            <a:r>
              <a:rPr lang="en-US" altLang="ko-KR" dirty="0"/>
              <a:t>X)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3" y="764704"/>
            <a:ext cx="7632849" cy="461664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public class MethodExam {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public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en-US" altLang="ko-KR" sz="1400" b="1" dirty="0">
                <a:solidFill>
                  <a:srgbClr val="FF0000"/>
                </a:solidFill>
              </a:rPr>
              <a:t>returnValue();</a:t>
            </a:r>
            <a:r>
              <a:rPr lang="en-US" altLang="ko-KR" sz="1400" dirty="0"/>
              <a:t>  /* </a:t>
            </a:r>
            <a:r>
              <a:rPr lang="ko-KR" altLang="en-US" sz="1400" dirty="0"/>
              <a:t>메소드만 호출 </a:t>
            </a:r>
            <a:r>
              <a:rPr lang="en-US" altLang="ko-KR" sz="1400" dirty="0"/>
              <a:t>*/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   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chemeClr val="accent1"/>
                </a:solidFill>
              </a:rPr>
              <a:t>int </a:t>
            </a:r>
            <a:r>
              <a:rPr lang="en-US" altLang="ko-KR" sz="1400" b="1" dirty="0"/>
              <a:t>value = </a:t>
            </a:r>
            <a:r>
              <a:rPr lang="en-US" altLang="ko-KR" sz="1400" b="1" dirty="0">
                <a:solidFill>
                  <a:srgbClr val="FF0000"/>
                </a:solidFill>
              </a:rPr>
              <a:t>returnValue();</a:t>
            </a:r>
            <a:r>
              <a:rPr lang="en-US" altLang="ko-KR" sz="1400" dirty="0"/>
              <a:t>  /* </a:t>
            </a:r>
            <a:r>
              <a:rPr lang="ko-KR" altLang="en-US" sz="1400" dirty="0"/>
              <a:t>메소드 호출 후 반환되는 값 변수로 대입 </a:t>
            </a:r>
            <a:r>
              <a:rPr lang="en-US" altLang="ko-KR" sz="1400" dirty="0"/>
              <a:t>*/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    String result = returnValue();  /* </a:t>
            </a:r>
            <a:r>
              <a:rPr lang="ko-KR" altLang="en-US" sz="1400" b="1" dirty="0"/>
              <a:t>사용불가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변수타입</a:t>
            </a:r>
            <a:r>
              <a:rPr lang="en-US" altLang="ko-KR" sz="1400" b="1" dirty="0"/>
              <a:t> */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    returnValue("100");  /* </a:t>
            </a:r>
            <a:r>
              <a:rPr lang="ko-KR" altLang="en-US" sz="1400" b="1" dirty="0"/>
              <a:t>사용불가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매개변수 </a:t>
            </a:r>
            <a:r>
              <a:rPr lang="en-US" altLang="ko-KR" sz="1400" b="1" dirty="0"/>
              <a:t>*/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}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public static </a:t>
            </a:r>
            <a:r>
              <a:rPr lang="en-US" altLang="ko-KR" sz="1400" b="1" dirty="0">
                <a:solidFill>
                  <a:schemeClr val="accent1"/>
                </a:solidFill>
              </a:rPr>
              <a:t>int</a:t>
            </a:r>
            <a:r>
              <a:rPr lang="en-US" altLang="ko-KR" sz="1400" b="1" dirty="0">
                <a:solidFill>
                  <a:srgbClr val="FF0000"/>
                </a:solidFill>
              </a:rPr>
              <a:t> returnValue()</a:t>
            </a:r>
            <a:r>
              <a:rPr lang="en-US" altLang="ko-KR" sz="1400" dirty="0"/>
              <a:t> {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System.out.println("</a:t>
            </a:r>
            <a:r>
              <a:rPr lang="ko-KR" altLang="en-US" sz="1400" dirty="0"/>
              <a:t>메소드 실행</a:t>
            </a:r>
            <a:r>
              <a:rPr lang="en-US" altLang="ko-KR" sz="1400" dirty="0"/>
              <a:t>");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en-US" altLang="ko-KR" sz="1400" b="1" dirty="0"/>
              <a:t>return </a:t>
            </a:r>
            <a:r>
              <a:rPr lang="en-US" altLang="ko-KR" sz="1400" b="1" dirty="0">
                <a:solidFill>
                  <a:schemeClr val="accent1"/>
                </a:solidFill>
              </a:rPr>
              <a:t>100</a:t>
            </a:r>
            <a:r>
              <a:rPr lang="en-US" altLang="ko-KR" sz="1400" b="1" dirty="0"/>
              <a:t>;</a:t>
            </a:r>
            <a:r>
              <a:rPr lang="en-US" altLang="ko-KR" sz="1400" dirty="0"/>
              <a:t>  /* </a:t>
            </a:r>
            <a:r>
              <a:rPr lang="ko-KR" altLang="en-US" sz="1400" dirty="0"/>
              <a:t>메소드의 반환타입과 반드시 같아야 됨</a:t>
            </a:r>
            <a:r>
              <a:rPr lang="en-US" altLang="ko-KR" sz="1400" dirty="0"/>
              <a:t> */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8761137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4298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여러가지</a:t>
            </a:r>
            <a:r>
              <a:rPr lang="ko-KR" altLang="en-US" dirty="0"/>
              <a:t> 형태의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X, </a:t>
            </a:r>
            <a:r>
              <a:rPr lang="ko-KR" altLang="en-US" dirty="0"/>
              <a:t>매개변수 </a:t>
            </a:r>
            <a:r>
              <a:rPr lang="en-US" altLang="ko-KR" dirty="0"/>
              <a:t>O)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3" y="764704"/>
            <a:ext cx="7632849" cy="49398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public class MethodExam {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public static void main(String[] args) {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</a:t>
            </a:r>
            <a:r>
              <a:rPr lang="en-US" altLang="ko-KR" sz="1400" b="1" dirty="0">
                <a:solidFill>
                  <a:srgbClr val="FF0000"/>
                </a:solidFill>
              </a:rPr>
              <a:t>arguments(100, 200);</a:t>
            </a:r>
            <a:r>
              <a:rPr lang="en-US" altLang="ko-KR" sz="1400" dirty="0"/>
              <a:t>  /* </a:t>
            </a:r>
            <a:r>
              <a:rPr lang="ko-KR" altLang="en-US" sz="1400" dirty="0"/>
              <a:t>메소드 호출 </a:t>
            </a:r>
            <a:r>
              <a:rPr lang="en-US" altLang="ko-KR" sz="1400" dirty="0"/>
              <a:t>*/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    String result = arguments(100, 200);  /* </a:t>
            </a:r>
            <a:r>
              <a:rPr lang="ko-KR" altLang="en-US" sz="1400" b="1" dirty="0"/>
              <a:t>사용불가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반환값</a:t>
            </a:r>
            <a:r>
              <a:rPr lang="en-US" altLang="ko-KR" sz="1400" b="1" dirty="0"/>
              <a:t> */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    arguments("100");  /* </a:t>
            </a:r>
            <a:r>
              <a:rPr lang="ko-KR" altLang="en-US" sz="1400" b="1" dirty="0"/>
              <a:t>사용불가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매개변수 </a:t>
            </a:r>
            <a:r>
              <a:rPr lang="en-US" altLang="ko-KR" sz="1400" b="1" dirty="0"/>
              <a:t>*/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    arguments(100);  /* </a:t>
            </a:r>
            <a:r>
              <a:rPr lang="ko-KR" altLang="en-US" sz="1400" b="1" dirty="0"/>
              <a:t>사용불가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매개변수 </a:t>
            </a:r>
            <a:r>
              <a:rPr lang="en-US" altLang="ko-KR" sz="1400" b="1" dirty="0"/>
              <a:t>*/</a:t>
            </a:r>
            <a:r>
              <a:rPr lang="en-US" altLang="ko-KR" sz="1400" dirty="0"/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       arguments(100, 200, 300);  /* </a:t>
            </a:r>
            <a:r>
              <a:rPr lang="ko-KR" altLang="en-US" sz="1400" b="1" dirty="0"/>
              <a:t>사용불가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매개변수 </a:t>
            </a:r>
            <a:r>
              <a:rPr lang="en-US" altLang="ko-KR" sz="1400" b="1" dirty="0"/>
              <a:t>*/</a:t>
            </a:r>
            <a:r>
              <a:rPr lang="en-US" altLang="ko-KR" sz="1400" dirty="0"/>
              <a:t>     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}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public static </a:t>
            </a:r>
            <a:r>
              <a:rPr lang="en-US" altLang="ko-KR" sz="1400" b="1" dirty="0">
                <a:solidFill>
                  <a:schemeClr val="accent1"/>
                </a:solidFill>
              </a:rPr>
              <a:t>void</a:t>
            </a:r>
            <a:r>
              <a:rPr lang="en-US" altLang="ko-KR" sz="1400" b="1" dirty="0">
                <a:solidFill>
                  <a:srgbClr val="FF0000"/>
                </a:solidFill>
              </a:rPr>
              <a:t> arguments(int a, int b)</a:t>
            </a:r>
            <a:r>
              <a:rPr lang="en-US" altLang="ko-KR" sz="1400" dirty="0"/>
              <a:t> {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System.out.println("</a:t>
            </a:r>
            <a:r>
              <a:rPr lang="ko-KR" altLang="en-US" sz="1400" dirty="0"/>
              <a:t>메소드 실행</a:t>
            </a:r>
            <a:r>
              <a:rPr lang="en-US" altLang="ko-KR" sz="1400" dirty="0"/>
              <a:t>");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   System.out.println("a + b</a:t>
            </a:r>
            <a:r>
              <a:rPr lang="ko-KR" altLang="en-US" sz="1400" dirty="0"/>
              <a:t>의 값은 </a:t>
            </a:r>
            <a:r>
              <a:rPr lang="en-US" altLang="ko-KR" sz="1400" dirty="0"/>
              <a:t>" + (a + b));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}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52491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864" y="332656"/>
            <a:ext cx="7597401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다운로드 사이트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http://www.eclipse.org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Eclipse IDE for Java Developers </a:t>
            </a:r>
            <a:r>
              <a:rPr lang="ko-KR" altLang="en-US" dirty="0"/>
              <a:t>버전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  </a:t>
            </a:r>
            <a:r>
              <a:rPr lang="ko-KR" altLang="en-US" dirty="0" err="1"/>
              <a:t>ㆍ순수</a:t>
            </a:r>
            <a:r>
              <a:rPr lang="ko-KR" altLang="en-US" dirty="0"/>
              <a:t> 자바 학습용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Eclipse IDE for Java EE Developers </a:t>
            </a:r>
            <a:r>
              <a:rPr lang="ko-KR" altLang="en-US" dirty="0"/>
              <a:t>버전 </a:t>
            </a:r>
            <a:r>
              <a:rPr lang="en-US" altLang="ko-KR" dirty="0"/>
              <a:t>(</a:t>
            </a:r>
            <a:r>
              <a:rPr lang="ko-KR" altLang="en-US" dirty="0"/>
              <a:t>책에서 사용하는 버전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</a:t>
            </a:r>
            <a:r>
              <a:rPr lang="ko-KR" altLang="en-US" dirty="0" err="1"/>
              <a:t>ㆍ웹</a:t>
            </a:r>
            <a:r>
              <a:rPr lang="ko-KR" altLang="en-US" dirty="0"/>
              <a:t> 애플리케이션 등의 </a:t>
            </a:r>
            <a:r>
              <a:rPr lang="en-US" altLang="ko-KR" dirty="0"/>
              <a:t>Enterprise (Network) </a:t>
            </a:r>
            <a:r>
              <a:rPr lang="ko-KR" altLang="en-US" dirty="0"/>
              <a:t>환경에서 실행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CPU </a:t>
            </a:r>
            <a:r>
              <a:rPr lang="ko-KR" altLang="en-US" dirty="0"/>
              <a:t>사양에 맞게 다운로드</a:t>
            </a:r>
          </a:p>
        </p:txBody>
      </p:sp>
      <p:sp>
        <p:nvSpPr>
          <p:cNvPr id="3" name="타원 2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94399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4489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여러가지</a:t>
            </a:r>
            <a:r>
              <a:rPr lang="ko-KR" altLang="en-US" dirty="0"/>
              <a:t> 형태의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O, </a:t>
            </a:r>
            <a:r>
              <a:rPr lang="ko-KR" altLang="en-US" dirty="0"/>
              <a:t>매개변수 </a:t>
            </a:r>
            <a:r>
              <a:rPr lang="en-US" altLang="ko-KR" dirty="0"/>
              <a:t>O)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3" y="764704"/>
            <a:ext cx="7632849" cy="541379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400" dirty="0"/>
              <a:t>public class MethodExam {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 public static void main(String[] args) {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     </a:t>
            </a:r>
            <a:r>
              <a:rPr lang="en-US" altLang="ko-KR" sz="1400" b="1" dirty="0">
                <a:solidFill>
                  <a:srgbClr val="FF0000"/>
                </a:solidFill>
              </a:rPr>
              <a:t>findMaxValue(100, 200);</a:t>
            </a:r>
            <a:r>
              <a:rPr lang="en-US" altLang="ko-KR" sz="1400" dirty="0"/>
              <a:t>  /* </a:t>
            </a:r>
            <a:r>
              <a:rPr lang="ko-KR" altLang="en-US" sz="1400" dirty="0"/>
              <a:t>메소드만 호출 </a:t>
            </a:r>
            <a:r>
              <a:rPr lang="en-US" altLang="ko-KR" sz="1400" dirty="0"/>
              <a:t>*/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     </a:t>
            </a:r>
            <a:r>
              <a:rPr lang="en-US" altLang="ko-KR" sz="1400" b="1" dirty="0">
                <a:solidFill>
                  <a:schemeClr val="accent1"/>
                </a:solidFill>
              </a:rPr>
              <a:t>int </a:t>
            </a:r>
            <a:r>
              <a:rPr lang="en-US" altLang="ko-KR" sz="1400" b="1" dirty="0"/>
              <a:t>value = </a:t>
            </a:r>
            <a:r>
              <a:rPr lang="en-US" altLang="ko-KR" sz="1400" b="1" dirty="0">
                <a:solidFill>
                  <a:srgbClr val="FF0000"/>
                </a:solidFill>
              </a:rPr>
              <a:t>findMaxValue(2324, 91);</a:t>
            </a:r>
            <a:r>
              <a:rPr lang="en-US" altLang="ko-KR" sz="1400" dirty="0"/>
              <a:t>  /* </a:t>
            </a:r>
            <a:r>
              <a:rPr lang="ko-KR" altLang="en-US" sz="1400" dirty="0"/>
              <a:t>메소드 호출 후 반환되는 값 변수로 대입 </a:t>
            </a:r>
            <a:r>
              <a:rPr lang="en-US" altLang="ko-KR" sz="1400" dirty="0"/>
              <a:t>*/</a:t>
            </a:r>
          </a:p>
          <a:p>
            <a:pPr>
              <a:lnSpc>
                <a:spcPct val="130000"/>
              </a:lnSpc>
            </a:pPr>
            <a:endParaRPr lang="en-US" altLang="ko-KR" sz="1400" b="1" dirty="0"/>
          </a:p>
          <a:p>
            <a:pPr>
              <a:lnSpc>
                <a:spcPct val="130000"/>
              </a:lnSpc>
            </a:pPr>
            <a:r>
              <a:rPr lang="en-US" altLang="ko-KR" sz="1400" b="1" dirty="0"/>
              <a:t>        String result = findMaxValue(2324, 91);  /* </a:t>
            </a:r>
            <a:r>
              <a:rPr lang="ko-KR" altLang="en-US" sz="1400" b="1" dirty="0"/>
              <a:t>사용불가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반환값</a:t>
            </a:r>
            <a:r>
              <a:rPr lang="en-US" altLang="ko-KR" sz="1400" b="1" dirty="0"/>
              <a:t> */</a:t>
            </a:r>
          </a:p>
          <a:p>
            <a:pPr>
              <a:lnSpc>
                <a:spcPct val="130000"/>
              </a:lnSpc>
            </a:pPr>
            <a:r>
              <a:rPr lang="en-US" altLang="ko-KR" sz="1400" b="1" dirty="0"/>
              <a:t>        findMaxValue("100");  /* </a:t>
            </a:r>
            <a:r>
              <a:rPr lang="ko-KR" altLang="en-US" sz="1400" b="1" dirty="0"/>
              <a:t>사용불가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매개변수 </a:t>
            </a:r>
            <a:r>
              <a:rPr lang="en-US" altLang="ko-KR" sz="1400" b="1" dirty="0"/>
              <a:t>*/</a:t>
            </a:r>
          </a:p>
          <a:p>
            <a:pPr>
              <a:lnSpc>
                <a:spcPct val="130000"/>
              </a:lnSpc>
            </a:pPr>
            <a:r>
              <a:rPr lang="en-US" altLang="ko-KR" sz="1400" b="1" dirty="0"/>
              <a:t>        findMaxValue(100);  /* </a:t>
            </a:r>
            <a:r>
              <a:rPr lang="ko-KR" altLang="en-US" sz="1400" b="1" dirty="0"/>
              <a:t>사용불가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매개변수 </a:t>
            </a:r>
            <a:r>
              <a:rPr lang="en-US" altLang="ko-KR" sz="1400" b="1" dirty="0"/>
              <a:t>*/</a:t>
            </a:r>
            <a:r>
              <a:rPr lang="en-US" altLang="ko-KR" sz="1400" dirty="0"/>
              <a:t>    </a:t>
            </a:r>
          </a:p>
          <a:p>
            <a:pPr>
              <a:lnSpc>
                <a:spcPct val="130000"/>
              </a:lnSpc>
            </a:pPr>
            <a:r>
              <a:rPr lang="en-US" altLang="ko-KR" sz="1400" b="1" dirty="0"/>
              <a:t>        findMaxValue(100, 200, 300);  /* </a:t>
            </a:r>
            <a:r>
              <a:rPr lang="ko-KR" altLang="en-US" sz="1400" b="1" dirty="0"/>
              <a:t>사용불가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매개변수 </a:t>
            </a:r>
            <a:r>
              <a:rPr lang="en-US" altLang="ko-KR" sz="1400" b="1" dirty="0"/>
              <a:t>*/</a:t>
            </a:r>
            <a:r>
              <a:rPr lang="en-US" altLang="ko-KR" sz="1400" dirty="0"/>
              <a:t>     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}</a:t>
            </a:r>
          </a:p>
          <a:p>
            <a:pPr>
              <a:lnSpc>
                <a:spcPct val="130000"/>
              </a:lnSpc>
            </a:pPr>
            <a:endParaRPr lang="en-US" altLang="ko-KR" sz="1400" dirty="0"/>
          </a:p>
          <a:p>
            <a:pPr>
              <a:lnSpc>
                <a:spcPct val="130000"/>
              </a:lnSpc>
            </a:pPr>
            <a:r>
              <a:rPr lang="en-US" altLang="ko-KR" sz="1400" dirty="0"/>
              <a:t>    public static </a:t>
            </a:r>
            <a:r>
              <a:rPr lang="en-US" altLang="ko-KR" sz="1400" b="1" dirty="0">
                <a:solidFill>
                  <a:schemeClr val="accent1"/>
                </a:solidFill>
              </a:rPr>
              <a:t>int</a:t>
            </a:r>
            <a:r>
              <a:rPr lang="en-US" altLang="ko-KR" sz="1400" b="1" dirty="0">
                <a:solidFill>
                  <a:srgbClr val="FF0000"/>
                </a:solidFill>
              </a:rPr>
              <a:t> findMaxValue(int a, int b)</a:t>
            </a:r>
            <a:r>
              <a:rPr lang="en-US" altLang="ko-KR" sz="1400" dirty="0"/>
              <a:t> {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     if(a &gt; b) {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         </a:t>
            </a:r>
            <a:r>
              <a:rPr lang="en-US" altLang="ko-KR" sz="1400" b="1" dirty="0"/>
              <a:t>return </a:t>
            </a:r>
            <a:r>
              <a:rPr lang="en-US" altLang="ko-KR" sz="1400" b="1" dirty="0">
                <a:solidFill>
                  <a:schemeClr val="accent1"/>
                </a:solidFill>
              </a:rPr>
              <a:t>a</a:t>
            </a:r>
            <a:r>
              <a:rPr lang="en-US" altLang="ko-KR" sz="1400" b="1" dirty="0"/>
              <a:t>;</a:t>
            </a:r>
            <a:r>
              <a:rPr lang="en-US" altLang="ko-KR" sz="1400" dirty="0"/>
              <a:t>  /* </a:t>
            </a:r>
            <a:r>
              <a:rPr lang="ko-KR" altLang="en-US" sz="1400" dirty="0"/>
              <a:t>메소드의 반환타입과 반드시 같아야 됨</a:t>
            </a:r>
            <a:r>
              <a:rPr lang="en-US" altLang="ko-KR" sz="1400" dirty="0"/>
              <a:t> */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     } else {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         </a:t>
            </a:r>
            <a:r>
              <a:rPr lang="en-US" altLang="ko-KR" sz="1400" b="1" dirty="0"/>
              <a:t>return </a:t>
            </a:r>
            <a:r>
              <a:rPr lang="en-US" altLang="ko-KR" sz="1400" b="1" dirty="0">
                <a:solidFill>
                  <a:schemeClr val="accent1"/>
                </a:solidFill>
              </a:rPr>
              <a:t>b</a:t>
            </a:r>
            <a:r>
              <a:rPr lang="en-US" altLang="ko-KR" sz="1400" b="1" dirty="0"/>
              <a:t>;</a:t>
            </a:r>
            <a:r>
              <a:rPr lang="en-US" altLang="ko-KR" sz="1400" dirty="0"/>
              <a:t>  /* </a:t>
            </a:r>
            <a:r>
              <a:rPr lang="ko-KR" altLang="en-US" sz="1400" dirty="0"/>
              <a:t>메소드의 반환타입과 반드시 같아야 됨</a:t>
            </a:r>
            <a:r>
              <a:rPr lang="en-US" altLang="ko-KR" sz="1400" dirty="0"/>
              <a:t> */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     }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    }</a:t>
            </a:r>
          </a:p>
          <a:p>
            <a:pPr>
              <a:lnSpc>
                <a:spcPct val="130000"/>
              </a:lnSpc>
            </a:pPr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2449981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25441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1 (</a:t>
            </a:r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X)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DCFB6-559A-B683-5B1E-3B9E4900EAC1}"/>
              </a:ext>
            </a:extLst>
          </p:cNvPr>
          <p:cNvSpPr txBox="1"/>
          <p:nvPr/>
        </p:nvSpPr>
        <p:spPr>
          <a:xfrm>
            <a:off x="6900262" y="559713"/>
            <a:ext cx="163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ch06.MethodExam1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E21DD-F9C7-4793-DC05-AA574C33503A}"/>
              </a:ext>
            </a:extLst>
          </p:cNvPr>
          <p:cNvSpPr txBox="1"/>
          <p:nvPr/>
        </p:nvSpPr>
        <p:spPr>
          <a:xfrm>
            <a:off x="827584" y="836712"/>
            <a:ext cx="7704856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 i="1">
                <a:solidFill>
                  <a:srgbClr val="000000"/>
                </a:solidFill>
                <a:latin typeface="Consolas" panose="020B0609020204030204" pitchFamily="49" charset="0"/>
              </a:rPr>
              <a:t>  printStar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(5,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'★'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printStar(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endParaRPr lang="nn-NO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b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nb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nb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b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76DDCEA-9543-E1B8-6CED-AE0172C9304B}"/>
              </a:ext>
            </a:extLst>
          </p:cNvPr>
          <p:cNvSpPr/>
          <p:nvPr/>
        </p:nvSpPr>
        <p:spPr>
          <a:xfrm>
            <a:off x="2625969" y="1977292"/>
            <a:ext cx="577879" cy="29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D121E68-1197-1664-A409-E57B6560E6BB}"/>
              </a:ext>
            </a:extLst>
          </p:cNvPr>
          <p:cNvSpPr/>
          <p:nvPr/>
        </p:nvSpPr>
        <p:spPr>
          <a:xfrm>
            <a:off x="1129323" y="1160584"/>
            <a:ext cx="2403231" cy="29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01F86CC-E546-94D4-FAEA-D0825D7E7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16" y="4382988"/>
            <a:ext cx="171450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567733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29288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2 (</a:t>
            </a:r>
            <a:r>
              <a:rPr lang="ko-KR" altLang="en-US" dirty="0" err="1"/>
              <a:t>반환값</a:t>
            </a:r>
            <a:r>
              <a:rPr lang="ko-KR" altLang="en-US" dirty="0"/>
              <a:t> </a:t>
            </a:r>
            <a:r>
              <a:rPr lang="en-US" altLang="ko-KR" dirty="0"/>
              <a:t>O)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1E3CF8-B4CA-4E48-E0D2-6B0DE1A8A0AB}"/>
              </a:ext>
            </a:extLst>
          </p:cNvPr>
          <p:cNvSpPr txBox="1"/>
          <p:nvPr/>
        </p:nvSpPr>
        <p:spPr>
          <a:xfrm>
            <a:off x="6900262" y="559713"/>
            <a:ext cx="163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ch06.MethodExam2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14A3A-268C-AAAE-0239-A65D3A5B1807}"/>
              </a:ext>
            </a:extLst>
          </p:cNvPr>
          <p:cNvSpPr txBox="1"/>
          <p:nvPr/>
        </p:nvSpPr>
        <p:spPr>
          <a:xfrm>
            <a:off x="827584" y="836712"/>
            <a:ext cx="7704856" cy="48013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 i="1">
                <a:solidFill>
                  <a:srgbClr val="000000"/>
                </a:solidFill>
                <a:latin typeface="Consolas" panose="020B0609020204030204" pitchFamily="49" charset="0"/>
              </a:rPr>
              <a:t>printStar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(5,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'★'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String printStar(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b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b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b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nb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nb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nb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nb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"\n"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7464ED5-BE32-123E-7A8F-3B6C46E4285E}"/>
              </a:ext>
            </a:extLst>
          </p:cNvPr>
          <p:cNvSpPr/>
          <p:nvPr/>
        </p:nvSpPr>
        <p:spPr>
          <a:xfrm>
            <a:off x="2625969" y="2243939"/>
            <a:ext cx="875323" cy="29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EC68CD9-216F-D65C-9CF2-1F59A98B5B57}"/>
              </a:ext>
            </a:extLst>
          </p:cNvPr>
          <p:cNvSpPr/>
          <p:nvPr/>
        </p:nvSpPr>
        <p:spPr>
          <a:xfrm>
            <a:off x="1129324" y="1160584"/>
            <a:ext cx="4411784" cy="29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4BA58C9-AD9B-EDAD-6857-825B22DDA536}"/>
              </a:ext>
            </a:extLst>
          </p:cNvPr>
          <p:cNvSpPr/>
          <p:nvPr/>
        </p:nvSpPr>
        <p:spPr>
          <a:xfrm>
            <a:off x="1144954" y="5006677"/>
            <a:ext cx="1543538" cy="29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3AFDDAA-B6DC-3833-90E6-3E1D9E48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16" y="4382988"/>
            <a:ext cx="171450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884405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43770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3 (</a:t>
            </a:r>
            <a:r>
              <a:rPr lang="ko-KR" altLang="en-US" dirty="0"/>
              <a:t>지정된 숫자 사이의 </a:t>
            </a:r>
            <a:r>
              <a:rPr lang="ko-KR" altLang="en-US" dirty="0" err="1"/>
              <a:t>난수</a:t>
            </a:r>
            <a:r>
              <a:rPr lang="ko-KR" altLang="en-US" dirty="0"/>
              <a:t> 생성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5E5E5-68DA-E4B8-AA95-E035150C18E2}"/>
              </a:ext>
            </a:extLst>
          </p:cNvPr>
          <p:cNvSpPr txBox="1"/>
          <p:nvPr/>
        </p:nvSpPr>
        <p:spPr>
          <a:xfrm>
            <a:off x="6900262" y="559713"/>
            <a:ext cx="163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ch06.MethodExam3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D29EB7-764D-DAE0-F73E-583121D322C6}"/>
              </a:ext>
            </a:extLst>
          </p:cNvPr>
          <p:cNvSpPr txBox="1"/>
          <p:nvPr/>
        </p:nvSpPr>
        <p:spPr>
          <a:xfrm>
            <a:off x="827584" y="836712"/>
            <a:ext cx="7704856" cy="440120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750" i="1">
                <a:solidFill>
                  <a:srgbClr val="000000"/>
                </a:solidFill>
                <a:latin typeface="Consolas" panose="020B0609020204030204" pitchFamily="49" charset="0"/>
              </a:rPr>
              <a:t>getRandomNumber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(60, 100);</a:t>
            </a:r>
          </a:p>
          <a:p>
            <a:pPr algn="l"/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75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750">
              <a:latin typeface="Consolas" panose="020B0609020204030204" pitchFamily="49" charset="0"/>
            </a:endParaRPr>
          </a:p>
          <a:p>
            <a:pPr algn="l"/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getRandomNumber(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startNum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endNum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 Random 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Random();</a:t>
            </a:r>
          </a:p>
          <a:p>
            <a:pPr algn="l"/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.nextInt(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endNum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&gt;= 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startNum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75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75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75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75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75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203747-404C-ED0D-0FEF-4307BBF3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15" y="5514916"/>
            <a:ext cx="923925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26250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554726" cy="1851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(ch06.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ch04.Gugudan1 </a:t>
            </a:r>
            <a:r>
              <a:rPr lang="ko-KR" altLang="en-US"/>
              <a:t>의 코드를 메소드로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sz="1400"/>
              <a:t>          1. </a:t>
            </a:r>
            <a:r>
              <a:rPr lang="ko-KR" altLang="en-US" sz="1400"/>
              <a:t>메소드명 </a:t>
            </a:r>
            <a:r>
              <a:rPr lang="en-US" altLang="ko-KR" sz="1400"/>
              <a:t>: gugudan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    2. </a:t>
            </a:r>
            <a:r>
              <a:rPr lang="ko-KR" altLang="en-US" sz="1400"/>
              <a:t>매개변수 </a:t>
            </a:r>
            <a:r>
              <a:rPr lang="en-US" altLang="ko-KR" sz="1400"/>
              <a:t>: X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          </a:t>
            </a:r>
            <a:r>
              <a:rPr lang="en-US" altLang="ko-KR" sz="1400"/>
              <a:t>3. </a:t>
            </a:r>
            <a:r>
              <a:rPr lang="ko-KR" altLang="en-US" sz="1400"/>
              <a:t>반환값 </a:t>
            </a:r>
            <a:r>
              <a:rPr lang="en-US" altLang="ko-KR" sz="1400"/>
              <a:t>: X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2241798"/>
            <a:ext cx="770485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nn-NO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2;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&lt;= 9;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&lt;= 9;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 * 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 = 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6162711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554726" cy="1851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(ch06.</a:t>
            </a:r>
            <a:r>
              <a:rPr lang="ko-KR" altLang="en-US"/>
              <a:t>연습문제</a:t>
            </a:r>
            <a:r>
              <a:rPr lang="en-US" altLang="ko-KR"/>
              <a:t>02)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ch04.Gugudan1 </a:t>
            </a:r>
            <a:r>
              <a:rPr lang="ko-KR" altLang="en-US"/>
              <a:t>의 코드를 메소드로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sz="1400"/>
              <a:t>          1. </a:t>
            </a:r>
            <a:r>
              <a:rPr lang="ko-KR" altLang="en-US" sz="1400"/>
              <a:t>메소드명 </a:t>
            </a:r>
            <a:r>
              <a:rPr lang="en-US" altLang="ko-KR" sz="1400"/>
              <a:t>: gugudan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    2. </a:t>
            </a:r>
            <a:r>
              <a:rPr lang="ko-KR" altLang="en-US" sz="1400"/>
              <a:t>매개변수 </a:t>
            </a:r>
            <a:r>
              <a:rPr lang="en-US" altLang="ko-KR" sz="1400"/>
              <a:t>: </a:t>
            </a:r>
            <a:r>
              <a:rPr lang="ko-KR" altLang="en-US" sz="1400"/>
              <a:t>시작 단</a:t>
            </a:r>
            <a:r>
              <a:rPr lang="en-US" altLang="ko-KR" sz="1400"/>
              <a:t>, </a:t>
            </a:r>
            <a:r>
              <a:rPr lang="ko-KR" altLang="en-US" sz="1400"/>
              <a:t>마지막 단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          </a:t>
            </a:r>
            <a:r>
              <a:rPr lang="en-US" altLang="ko-KR" sz="1400"/>
              <a:t>3. </a:t>
            </a:r>
            <a:r>
              <a:rPr lang="ko-KR" altLang="en-US" sz="1400"/>
              <a:t>반환값 </a:t>
            </a:r>
            <a:r>
              <a:rPr lang="en-US" altLang="ko-KR" sz="1400"/>
              <a:t>: X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2241798"/>
            <a:ext cx="770485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nn-NO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2;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&lt;= 9;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&lt;= 9;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 * 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 = 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906976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554726" cy="1851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(ch06.</a:t>
            </a:r>
            <a:r>
              <a:rPr lang="ko-KR" altLang="en-US"/>
              <a:t>연습문제</a:t>
            </a:r>
            <a:r>
              <a:rPr lang="en-US" altLang="ko-KR"/>
              <a:t>03)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ch04.Gugudan1 </a:t>
            </a:r>
            <a:r>
              <a:rPr lang="ko-KR" altLang="en-US"/>
              <a:t>의 코드를 메소드로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sz="1400"/>
              <a:t>          1. </a:t>
            </a:r>
            <a:r>
              <a:rPr lang="ko-KR" altLang="en-US" sz="1400"/>
              <a:t>메소드명 </a:t>
            </a:r>
            <a:r>
              <a:rPr lang="en-US" altLang="ko-KR" sz="1400"/>
              <a:t>: gugudan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    2. </a:t>
            </a:r>
            <a:r>
              <a:rPr lang="ko-KR" altLang="en-US" sz="1400"/>
              <a:t>매개변수 </a:t>
            </a:r>
            <a:r>
              <a:rPr lang="en-US" altLang="ko-KR" sz="1400"/>
              <a:t>: </a:t>
            </a:r>
            <a:r>
              <a:rPr lang="ko-KR" altLang="en-US" sz="1400"/>
              <a:t>시작 단</a:t>
            </a:r>
            <a:r>
              <a:rPr lang="en-US" altLang="ko-KR" sz="1400"/>
              <a:t>, </a:t>
            </a:r>
            <a:r>
              <a:rPr lang="ko-KR" altLang="en-US" sz="1400"/>
              <a:t>마지막 단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          </a:t>
            </a:r>
            <a:r>
              <a:rPr lang="en-US" altLang="ko-KR" sz="1400"/>
              <a:t>3. </a:t>
            </a:r>
            <a:r>
              <a:rPr lang="ko-KR" altLang="en-US" sz="1400"/>
              <a:t>반환값 </a:t>
            </a:r>
            <a:r>
              <a:rPr lang="en-US" altLang="ko-KR" sz="1400"/>
              <a:t>: </a:t>
            </a:r>
            <a:r>
              <a:rPr lang="ko-KR" altLang="en-US" sz="1400"/>
              <a:t>구구단 출력결과 문자열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2241798"/>
            <a:ext cx="770485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nn-NO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2;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&lt;= 9; </a:t>
            </a:r>
            <a:r>
              <a:rPr lang="nn-NO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&lt;= 9;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 * 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 = 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613996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8938024" cy="2820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(ch06.</a:t>
            </a:r>
            <a:r>
              <a:rPr lang="ko-KR" altLang="en-US"/>
              <a:t>연습문제</a:t>
            </a:r>
            <a:r>
              <a:rPr lang="en-US" altLang="ko-KR"/>
              <a:t>04)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아래 조건에 해당하는 </a:t>
            </a:r>
            <a:r>
              <a:rPr lang="en-US" altLang="ko-KR"/>
              <a:t>dilemma </a:t>
            </a:r>
            <a:r>
              <a:rPr lang="ko-KR" altLang="en-US"/>
              <a:t>메소드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sz="1400"/>
              <a:t>          </a:t>
            </a:r>
            <a:r>
              <a:rPr lang="ko-KR" altLang="en-US" sz="1400"/>
              <a:t>전제</a:t>
            </a:r>
            <a:r>
              <a:rPr lang="en-US" altLang="ko-KR" sz="1400"/>
              <a:t>) </a:t>
            </a:r>
            <a:r>
              <a:rPr lang="ko-KR" altLang="en-US" sz="1400"/>
              <a:t>범죄자 </a:t>
            </a:r>
            <a:r>
              <a:rPr lang="en-US" altLang="ko-KR" sz="1400"/>
              <a:t>A</a:t>
            </a:r>
            <a:r>
              <a:rPr lang="ko-KR" altLang="en-US" sz="1400"/>
              <a:t>와 </a:t>
            </a:r>
            <a:r>
              <a:rPr lang="en-US" altLang="ko-KR" sz="1400"/>
              <a:t>B</a:t>
            </a:r>
            <a:r>
              <a:rPr lang="ko-KR" altLang="en-US" sz="1400"/>
              <a:t>가 체포되어 서로 다른 취조실에서 격리되어 심문을 받고 있음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                 </a:t>
            </a:r>
            <a:r>
              <a:rPr lang="ko-KR" altLang="en-US" sz="1400"/>
              <a:t>두 명의 자백 여부에 따라 석방 또는 복역기간이 정해짐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         </a:t>
            </a:r>
            <a:r>
              <a:rPr lang="ko-KR" altLang="en-US" sz="1400"/>
              <a:t>조건 </a:t>
            </a:r>
            <a:r>
              <a:rPr lang="en-US" altLang="ko-KR" sz="1400"/>
              <a:t>1) </a:t>
            </a:r>
            <a:r>
              <a:rPr lang="ko-KR" altLang="en-US" sz="1400"/>
              <a:t>둘 중 하나가 배신하여 죄를 자백하면 자백한 사람은 즉시 석방되고 나머지는 </a:t>
            </a:r>
            <a:r>
              <a:rPr lang="en-US" altLang="ko-KR" sz="1400"/>
              <a:t>10</a:t>
            </a:r>
            <a:r>
              <a:rPr lang="ko-KR" altLang="en-US" sz="1400"/>
              <a:t>년을 복역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          조건 </a:t>
            </a:r>
            <a:r>
              <a:rPr lang="en-US" altLang="ko-KR" sz="1400"/>
              <a:t>2) </a:t>
            </a:r>
            <a:r>
              <a:rPr lang="ko-KR" altLang="en-US" sz="1400"/>
              <a:t>둘 모두 서로 배신하여 죄를 자백하면 둘 다 </a:t>
            </a:r>
            <a:r>
              <a:rPr lang="en-US" altLang="ko-KR" sz="1400"/>
              <a:t>5</a:t>
            </a:r>
            <a:r>
              <a:rPr lang="ko-KR" altLang="en-US" sz="1400"/>
              <a:t>년을 복역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          조건 </a:t>
            </a:r>
            <a:r>
              <a:rPr lang="en-US" altLang="ko-KR" sz="1400"/>
              <a:t>3) </a:t>
            </a:r>
            <a:r>
              <a:rPr lang="ko-KR" altLang="en-US" sz="1400"/>
              <a:t>둘 모두 죄를 자백하지 않으면 둘 다 </a:t>
            </a:r>
            <a:r>
              <a:rPr lang="en-US" altLang="ko-KR" sz="1400"/>
              <a:t>1</a:t>
            </a:r>
            <a:r>
              <a:rPr lang="ko-KR" altLang="en-US" sz="1400"/>
              <a:t>년을 복역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          조건 </a:t>
            </a:r>
            <a:r>
              <a:rPr lang="en-US" altLang="ko-KR" sz="1400"/>
              <a:t>4) </a:t>
            </a:r>
            <a:r>
              <a:rPr lang="ko-KR" altLang="en-US" sz="1400"/>
              <a:t>범죄자를 나타내는 변수 </a:t>
            </a:r>
            <a:r>
              <a:rPr lang="en-US" altLang="ko-KR" sz="1400"/>
              <a:t>a, b</a:t>
            </a:r>
            <a:r>
              <a:rPr lang="ko-KR" altLang="en-US" sz="1400"/>
              <a:t>는 자백하면 </a:t>
            </a:r>
            <a:r>
              <a:rPr lang="en-US" altLang="ko-KR" sz="1400"/>
              <a:t>true, </a:t>
            </a:r>
            <a:r>
              <a:rPr lang="ko-KR" altLang="en-US" sz="1400"/>
              <a:t>그렇지 않으면 </a:t>
            </a:r>
            <a:r>
              <a:rPr lang="en-US" altLang="ko-KR" sz="1400"/>
              <a:t>false</a:t>
            </a:r>
            <a:r>
              <a:rPr lang="ko-KR" altLang="en-US" sz="1400"/>
              <a:t>를 가짐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3155484"/>
            <a:ext cx="7704856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①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②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)(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③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④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"A, B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둘다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5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년 복역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  </a:t>
            </a:r>
            <a:r>
              <a:rPr lang="ko-KR" altLang="en-US" sz="1400">
                <a:solidFill>
                  <a:srgbClr val="6A3E3E"/>
                </a:solidFill>
                <a:latin typeface="Consolas" panose="020B0609020204030204" pitchFamily="49" charset="0"/>
              </a:rPr>
              <a:t>⑤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"A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석방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, B 10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년 복역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⑥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)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"A 10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년 복역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, B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석방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"A, B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둘다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년 복역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3230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41468"/>
            <a:ext cx="475482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매개변수의 개수를 모르는 경우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매개변수를 배열 타입으로 선언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값의 목록만 넘겨주는 방식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가변인자</a:t>
            </a:r>
            <a:r>
              <a:rPr lang="en-US" altLang="ko-KR" dirty="0">
                <a:latin typeface="+mn-ea"/>
              </a:rPr>
              <a:t>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24744"/>
            <a:ext cx="62865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4" y="1756385"/>
            <a:ext cx="6286500" cy="13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244" y="3651513"/>
            <a:ext cx="62865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4350866"/>
            <a:ext cx="6257925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25C625-213C-4B45-9EC5-F8240810B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8433" y="4388204"/>
            <a:ext cx="3684078" cy="91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4587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41468"/>
            <a:ext cx="5153462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return </a:t>
            </a:r>
            <a:r>
              <a:rPr lang="ko-KR" altLang="en-US" dirty="0"/>
              <a:t>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값 반환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ko-KR" altLang="en-US" dirty="0" err="1">
                <a:latin typeface="+mn-ea"/>
              </a:rPr>
              <a:t>메소드의</a:t>
            </a:r>
            <a:r>
              <a:rPr lang="ko-KR" altLang="en-US" dirty="0">
                <a:latin typeface="+mn-ea"/>
              </a:rPr>
              <a:t> 실행 종료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반환값이</a:t>
            </a:r>
            <a:r>
              <a:rPr lang="ko-KR" altLang="en-US" dirty="0"/>
              <a:t> 있는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반드시 리턴</a:t>
            </a:r>
            <a:r>
              <a:rPr lang="en-US" altLang="ko-KR" dirty="0">
                <a:latin typeface="+mn-ea"/>
              </a:rPr>
              <a:t>(return)</a:t>
            </a:r>
            <a:r>
              <a:rPr lang="ko-KR" altLang="en-US" dirty="0">
                <a:latin typeface="+mn-ea"/>
              </a:rPr>
              <a:t>문 사용해 </a:t>
            </a:r>
            <a:r>
              <a:rPr lang="ko-KR" altLang="en-US" err="1">
                <a:latin typeface="+mn-ea"/>
              </a:rPr>
              <a:t>반환값</a:t>
            </a:r>
            <a:r>
              <a:rPr lang="ko-KR" altLang="en-US">
                <a:latin typeface="+mn-ea"/>
              </a:rPr>
              <a:t> 지정</a:t>
            </a:r>
            <a:endParaRPr lang="ko-KR" altLang="en-US" dirty="0">
              <a:latin typeface="+mn-ea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2780928"/>
            <a:ext cx="260032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780928"/>
            <a:ext cx="3867150" cy="267652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884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864" y="332656"/>
            <a:ext cx="7656263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워크스페이스 </a:t>
            </a:r>
            <a:r>
              <a:rPr lang="en-US" altLang="ko-KR" dirty="0"/>
              <a:t>(Workspace)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 err="1"/>
              <a:t>이클립스에서</a:t>
            </a:r>
            <a:r>
              <a:rPr lang="ko-KR" altLang="en-US" dirty="0"/>
              <a:t> 생성한 프로젝트가 기본적으로 저장되는 </a:t>
            </a:r>
            <a:r>
              <a:rPr lang="ko-KR" altLang="en-US" dirty="0" err="1"/>
              <a:t>디렉토리</a:t>
            </a: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최초 실행 시 워크스페이스 </a:t>
            </a:r>
            <a:r>
              <a:rPr lang="ko-KR" altLang="en-US" dirty="0" err="1"/>
              <a:t>런처</a:t>
            </a:r>
            <a:r>
              <a:rPr lang="en-US" altLang="ko-KR" dirty="0"/>
              <a:t>(Workspace Launcher)</a:t>
            </a:r>
            <a:r>
              <a:rPr lang="ko-KR" altLang="en-US" dirty="0"/>
              <a:t>에서 설정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.metadata </a:t>
            </a:r>
            <a:r>
              <a:rPr lang="ko-KR" altLang="en-US" dirty="0" err="1"/>
              <a:t>디렉토리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  </a:t>
            </a:r>
            <a:r>
              <a:rPr lang="ko-KR" altLang="en-US" dirty="0" err="1"/>
              <a:t>ㆍ자동</a:t>
            </a:r>
            <a:r>
              <a:rPr lang="ko-KR" altLang="en-US" dirty="0"/>
              <a:t> 생성되며 </a:t>
            </a:r>
            <a:r>
              <a:rPr lang="ko-KR" altLang="en-US" dirty="0" err="1"/>
              <a:t>이클립스</a:t>
            </a:r>
            <a:r>
              <a:rPr lang="ko-KR" altLang="en-US" dirty="0"/>
              <a:t> 실행 시 필요한 메타데이터 저장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  </a:t>
            </a:r>
            <a:r>
              <a:rPr lang="ko-KR" altLang="en-US" dirty="0" err="1"/>
              <a:t>ㆍ이</a:t>
            </a:r>
            <a:r>
              <a:rPr lang="ko-KR" altLang="en-US" dirty="0"/>
              <a:t> </a:t>
            </a:r>
            <a:r>
              <a:rPr lang="ko-KR" altLang="en-US" dirty="0" err="1"/>
              <a:t>디렉토리를</a:t>
            </a:r>
            <a:r>
              <a:rPr lang="ko-KR" altLang="en-US" dirty="0"/>
              <a:t> 삭제하면 </a:t>
            </a:r>
            <a:r>
              <a:rPr lang="ko-KR" altLang="en-US" dirty="0" err="1"/>
              <a:t>이클립스의</a:t>
            </a:r>
            <a:r>
              <a:rPr lang="ko-KR" altLang="en-US" dirty="0"/>
              <a:t> 초기 설치 상태로 돌아감</a:t>
            </a:r>
          </a:p>
        </p:txBody>
      </p:sp>
      <p:sp>
        <p:nvSpPr>
          <p:cNvPr id="3" name="타원 2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819045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41468"/>
            <a:ext cx="56108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반환값이</a:t>
            </a:r>
            <a:r>
              <a:rPr lang="ko-KR" altLang="en-US" dirty="0"/>
              <a:t> 없는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내의 명령문 실행 도중 강제 종료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반환</a:t>
            </a:r>
            <a:r>
              <a:rPr lang="en-US" altLang="ko-KR" dirty="0">
                <a:latin typeface="+mn-ea"/>
              </a:rPr>
              <a:t>)</a:t>
            </a:r>
            <a:endParaRPr lang="en-US" altLang="ko-K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925" y="1196752"/>
            <a:ext cx="6415088" cy="363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769408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41468"/>
            <a:ext cx="802335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클래스 내부의 </a:t>
            </a:r>
            <a:r>
              <a:rPr lang="ko-KR" altLang="en-US" dirty="0" err="1">
                <a:latin typeface="+mn-ea"/>
              </a:rPr>
              <a:t>메소드는</a:t>
            </a:r>
            <a:r>
              <a:rPr lang="ko-KR" altLang="en-US" dirty="0">
                <a:latin typeface="+mn-ea"/>
              </a:rPr>
              <a:t> 이름만으로 호출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클래스 외부의 </a:t>
            </a:r>
            <a:r>
              <a:rPr lang="ko-KR" altLang="en-US" dirty="0" err="1">
                <a:latin typeface="+mn-ea"/>
              </a:rPr>
              <a:t>메소드는</a:t>
            </a:r>
            <a:r>
              <a:rPr lang="ko-KR" altLang="en-US" dirty="0">
                <a:latin typeface="+mn-ea"/>
              </a:rPr>
              <a:t> 객체를 생성한 뒤 참조 변수를 이용하여 호출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628800"/>
            <a:ext cx="6286500" cy="3875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662728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41468"/>
            <a:ext cx="26035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내부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사용</a:t>
            </a:r>
            <a:endParaRPr lang="en-US" altLang="ko-K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47937"/>
            <a:ext cx="6812296" cy="350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32670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41468"/>
            <a:ext cx="623760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외부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사용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1. </a:t>
            </a:r>
            <a:r>
              <a:rPr lang="ko-KR" altLang="en-US" dirty="0">
                <a:latin typeface="+mn-ea"/>
              </a:rPr>
              <a:t>클래스를 객체로 생성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메모리 등록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2. </a:t>
            </a:r>
            <a:r>
              <a:rPr lang="ko-KR" altLang="en-US" dirty="0" err="1">
                <a:latin typeface="+mn-ea"/>
              </a:rPr>
              <a:t>참조변수와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Dot(.) </a:t>
            </a:r>
            <a:r>
              <a:rPr lang="ko-KR" altLang="en-US" dirty="0">
                <a:latin typeface="+mn-ea"/>
              </a:rPr>
              <a:t>연산자를 사용하여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호출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985" y="1556792"/>
            <a:ext cx="6826391" cy="68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71" y="2895600"/>
            <a:ext cx="6913788" cy="944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886201"/>
            <a:ext cx="6919042" cy="1600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62096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41468"/>
            <a:ext cx="616226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동일한 이름을 가지는 </a:t>
            </a:r>
            <a:r>
              <a:rPr lang="ko-KR" altLang="en-US" dirty="0" err="1">
                <a:latin typeface="+mn-ea"/>
              </a:rPr>
              <a:t>메소드를</a:t>
            </a:r>
            <a:r>
              <a:rPr lang="ko-KR" altLang="en-US" dirty="0">
                <a:latin typeface="+mn-ea"/>
              </a:rPr>
              <a:t> 만드는 행위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ko-KR" altLang="en-US" dirty="0" err="1">
                <a:latin typeface="+mn-ea"/>
              </a:rPr>
              <a:t>메소드로</a:t>
            </a:r>
            <a:r>
              <a:rPr lang="ko-KR" altLang="en-US" dirty="0">
                <a:latin typeface="+mn-ea"/>
              </a:rPr>
              <a:t> 넘겨주는 매개 값을 확인하여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호출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40" y="1844824"/>
            <a:ext cx="6197525" cy="575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" y="3541237"/>
            <a:ext cx="6197525" cy="709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A4A43F-382B-4D23-A4ED-2742888A7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368" y="1864327"/>
            <a:ext cx="2187123" cy="13870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7A0E2FB-95C2-48C9-8A5A-525E465C4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7368" y="3601297"/>
            <a:ext cx="3019048" cy="1431416"/>
          </a:xfrm>
          <a:prstGeom prst="rect">
            <a:avLst/>
          </a:prstGeom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04" y="5251346"/>
            <a:ext cx="7340646" cy="134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1728128" y="2250584"/>
            <a:ext cx="216024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2105948" y="2250584"/>
            <a:ext cx="216024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076548" y="2182004"/>
            <a:ext cx="216024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6652612" y="2182004"/>
            <a:ext cx="216024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691680" y="4005064"/>
            <a:ext cx="360040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256314" y="4005064"/>
            <a:ext cx="360040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6318480" y="3896480"/>
            <a:ext cx="485768" cy="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7122760" y="3896480"/>
            <a:ext cx="504056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708259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41468"/>
            <a:ext cx="7351693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매개변수의 타입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개수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순서 중 하나라도 달라야 오버로딩 성립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ko-KR" altLang="en-US" dirty="0" err="1">
                <a:latin typeface="+mn-ea"/>
              </a:rPr>
              <a:t>오버로딩의</a:t>
            </a:r>
            <a:r>
              <a:rPr lang="ko-KR" altLang="en-US" dirty="0">
                <a:latin typeface="+mn-ea"/>
              </a:rPr>
              <a:t> 활용 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en-US" altLang="ko-KR" dirty="0" err="1">
                <a:latin typeface="+mn-ea"/>
              </a:rPr>
              <a:t>System.out.println</a:t>
            </a:r>
            <a:r>
              <a:rPr lang="en-US" altLang="ko-KR" dirty="0">
                <a:latin typeface="+mn-ea"/>
              </a:rPr>
              <a:t>()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44" y="1124744"/>
            <a:ext cx="6591300" cy="97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16938" y="1591628"/>
            <a:ext cx="4667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(X)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140968"/>
            <a:ext cx="6858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836418"/>
            <a:ext cx="6843713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79112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1948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변수의 유효범위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755576" y="980728"/>
          <a:ext cx="7704855" cy="259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8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68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82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변수의 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선언위치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생성시기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클래스 변수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스태틱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변수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클래스 영역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클래스가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실행될때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(main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err="1">
                          <a:latin typeface="+mn-ea"/>
                          <a:ea typeface="+mn-ea"/>
                        </a:rPr>
                        <a:t>메소드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 err="1">
                          <a:latin typeface="+mn-ea"/>
                          <a:ea typeface="+mn-ea"/>
                        </a:rPr>
                        <a:t>실행될때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인스턴스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변수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멤버 변수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인스턴스가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생성될때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(new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클래스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()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실행될때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지역변수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클래스 영역 외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메소드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생성자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for, if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400" baseline="0" dirty="0"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400" baseline="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변수 선언문이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수행될때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해당 영역이 </a:t>
                      </a:r>
                      <a:r>
                        <a:rPr lang="ko-KR" altLang="en-US" sz="1400" dirty="0" err="1">
                          <a:latin typeface="+mn-ea"/>
                          <a:ea typeface="+mn-ea"/>
                        </a:rPr>
                        <a:t>실행될때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59653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1948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변수의 유효범위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83568" y="1196752"/>
            <a:ext cx="66763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class Variables {</a:t>
            </a:r>
          </a:p>
          <a:p>
            <a:r>
              <a:rPr lang="en-US" altLang="ko-KR" dirty="0"/>
              <a:t>    static </a:t>
            </a:r>
            <a:r>
              <a:rPr lang="en-US" altLang="ko-KR" dirty="0" err="1"/>
              <a:t>int</a:t>
            </a:r>
            <a:r>
              <a:rPr lang="en-US" altLang="ko-KR" dirty="0"/>
              <a:t> cv;           // Class Variable (Static Variable)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int</a:t>
            </a:r>
            <a:r>
              <a:rPr lang="en-US" altLang="ko-KR" dirty="0"/>
              <a:t> iv;                   // Instance Variable (Member Variable)</a:t>
            </a:r>
          </a:p>
          <a:p>
            <a:r>
              <a:rPr lang="en-US" altLang="ko-KR" dirty="0"/>
              <a:t>    </a:t>
            </a:r>
          </a:p>
          <a:p>
            <a:r>
              <a:rPr lang="en-US" altLang="ko-KR" dirty="0"/>
              <a:t>    void method() {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lv = 0;          // Local Variable</a:t>
            </a:r>
          </a:p>
          <a:p>
            <a:r>
              <a:rPr lang="en-US" altLang="ko-KR" dirty="0"/>
              <a:t>    }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798556" y="1499298"/>
            <a:ext cx="6624736" cy="16855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14492" y="2604254"/>
            <a:ext cx="4392488" cy="32068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228184" y="1196752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클래스 영역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08104" y="2586390"/>
            <a:ext cx="12827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err="1">
                <a:solidFill>
                  <a:srgbClr val="0070C0"/>
                </a:solidFill>
              </a:rPr>
              <a:t>메소드</a:t>
            </a:r>
            <a:r>
              <a:rPr lang="ko-KR" altLang="en-US" sz="1600" b="1" dirty="0">
                <a:solidFill>
                  <a:srgbClr val="0070C0"/>
                </a:solidFill>
              </a:rPr>
              <a:t> 영역</a:t>
            </a:r>
          </a:p>
        </p:txBody>
      </p:sp>
    </p:spTree>
    <p:extLst>
      <p:ext uri="{BB962C8B-B14F-4D97-AF65-F5344CB8AC3E}">
        <p14:creationId xmlns:p14="http://schemas.microsoft.com/office/powerpoint/2010/main" val="183719872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1948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변수의 유효범위</a:t>
            </a:r>
          </a:p>
        </p:txBody>
      </p:sp>
      <p:sp>
        <p:nvSpPr>
          <p:cNvPr id="8" name="타원 7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43859" y="734208"/>
            <a:ext cx="3672408" cy="58631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public class </a:t>
            </a:r>
            <a:r>
              <a:rPr lang="en-US" altLang="ko-KR" sz="1250" dirty="0" err="1"/>
              <a:t>VariableScope</a:t>
            </a:r>
            <a:r>
              <a:rPr lang="en-US" altLang="ko-KR" sz="1250" dirty="0"/>
              <a:t>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</a:t>
            </a:r>
            <a:r>
              <a:rPr lang="en-US" altLang="ko-KR" sz="1250" b="1" dirty="0" err="1">
                <a:solidFill>
                  <a:srgbClr val="FF0000"/>
                </a:solidFill>
              </a:rPr>
              <a:t>boolean</a:t>
            </a:r>
            <a:r>
              <a:rPr lang="en-US" altLang="ko-KR" sz="1250" b="1" dirty="0">
                <a:solidFill>
                  <a:srgbClr val="FF0000"/>
                </a:solidFill>
              </a:rPr>
              <a:t> </a:t>
            </a:r>
            <a:r>
              <a:rPr lang="en-US" altLang="ko-KR" sz="1250" b="1" dirty="0" err="1">
                <a:solidFill>
                  <a:srgbClr val="FF0000"/>
                </a:solidFill>
              </a:rPr>
              <a:t>globalScope</a:t>
            </a:r>
            <a:r>
              <a:rPr lang="en-US" altLang="ko-KR" sz="1250" dirty="0"/>
              <a:t> = true;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public static void main(String[] </a:t>
            </a:r>
            <a:r>
              <a:rPr lang="en-US" altLang="ko-KR" sz="1250" dirty="0" err="1"/>
              <a:t>args</a:t>
            </a:r>
            <a:r>
              <a:rPr lang="en-US" altLang="ko-KR" sz="1250" dirty="0"/>
              <a:t>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    </a:t>
            </a:r>
            <a:r>
              <a:rPr lang="en-US" altLang="ko-KR" sz="1250" b="1" dirty="0" err="1">
                <a:solidFill>
                  <a:srgbClr val="FF0000"/>
                </a:solidFill>
              </a:rPr>
              <a:t>boolean</a:t>
            </a:r>
            <a:r>
              <a:rPr lang="en-US" altLang="ko-KR" sz="1250" b="1" dirty="0">
                <a:solidFill>
                  <a:srgbClr val="FF0000"/>
                </a:solidFill>
              </a:rPr>
              <a:t> </a:t>
            </a:r>
            <a:r>
              <a:rPr lang="en-US" altLang="ko-KR" sz="1250" b="1" dirty="0" err="1">
                <a:solidFill>
                  <a:srgbClr val="FF0000"/>
                </a:solidFill>
              </a:rPr>
              <a:t>localScope</a:t>
            </a:r>
            <a:r>
              <a:rPr lang="en-US" altLang="ko-KR" sz="1250" dirty="0"/>
              <a:t> = true;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    if(</a:t>
            </a:r>
            <a:r>
              <a:rPr lang="en-US" altLang="ko-KR" sz="1250" dirty="0" err="1"/>
              <a:t>localScope</a:t>
            </a:r>
            <a:r>
              <a:rPr lang="en-US" altLang="ko-KR" sz="1250" dirty="0"/>
              <a:t>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        </a:t>
            </a:r>
            <a:r>
              <a:rPr lang="en-US" altLang="ko-KR" sz="1250" b="1" dirty="0" err="1">
                <a:solidFill>
                  <a:srgbClr val="FF0000"/>
                </a:solidFill>
              </a:rPr>
              <a:t>int</a:t>
            </a:r>
            <a:r>
              <a:rPr lang="en-US" altLang="ko-KR" sz="1250" b="1" dirty="0">
                <a:solidFill>
                  <a:srgbClr val="FF0000"/>
                </a:solidFill>
              </a:rPr>
              <a:t> </a:t>
            </a:r>
            <a:r>
              <a:rPr lang="en-US" altLang="ko-KR" sz="1250" b="1" dirty="0" err="1">
                <a:solidFill>
                  <a:srgbClr val="FF0000"/>
                </a:solidFill>
              </a:rPr>
              <a:t>num</a:t>
            </a:r>
            <a:r>
              <a:rPr lang="en-US" altLang="ko-KR" sz="1250" dirty="0"/>
              <a:t> = 1;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        </a:t>
            </a:r>
            <a:r>
              <a:rPr lang="en-US" altLang="ko-KR" sz="1250" dirty="0" err="1"/>
              <a:t>System.out.println</a:t>
            </a:r>
            <a:r>
              <a:rPr lang="en-US" altLang="ko-KR" sz="1250" dirty="0"/>
              <a:t>(</a:t>
            </a:r>
            <a:r>
              <a:rPr lang="en-US" altLang="ko-KR" sz="1250" dirty="0" err="1"/>
              <a:t>num</a:t>
            </a:r>
            <a:r>
              <a:rPr lang="en-US" altLang="ko-KR" sz="1250" dirty="0"/>
              <a:t>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    } else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        </a:t>
            </a:r>
            <a:r>
              <a:rPr lang="en-US" altLang="ko-KR" sz="1250" b="1" dirty="0" err="1">
                <a:solidFill>
                  <a:srgbClr val="FF0000"/>
                </a:solidFill>
              </a:rPr>
              <a:t>int</a:t>
            </a:r>
            <a:r>
              <a:rPr lang="en-US" altLang="ko-KR" sz="1250" b="1" dirty="0">
                <a:solidFill>
                  <a:srgbClr val="FF0000"/>
                </a:solidFill>
              </a:rPr>
              <a:t> </a:t>
            </a:r>
            <a:r>
              <a:rPr lang="en-US" altLang="ko-KR" sz="1250" b="1" dirty="0" err="1">
                <a:solidFill>
                  <a:srgbClr val="FF0000"/>
                </a:solidFill>
              </a:rPr>
              <a:t>num</a:t>
            </a:r>
            <a:r>
              <a:rPr lang="en-US" altLang="ko-KR" sz="1250" dirty="0"/>
              <a:t> = 2;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        </a:t>
            </a:r>
            <a:r>
              <a:rPr lang="en-US" altLang="ko-KR" sz="1250" dirty="0" err="1"/>
              <a:t>System.out.println</a:t>
            </a:r>
            <a:r>
              <a:rPr lang="en-US" altLang="ko-KR" sz="1250" dirty="0"/>
              <a:t>(</a:t>
            </a:r>
            <a:r>
              <a:rPr lang="en-US" altLang="ko-KR" sz="1250" dirty="0" err="1"/>
              <a:t>num</a:t>
            </a:r>
            <a:r>
              <a:rPr lang="en-US" altLang="ko-KR" sz="1250" dirty="0"/>
              <a:t>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    simple();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}</a:t>
            </a:r>
          </a:p>
          <a:p>
            <a:pPr marL="342900" indent="-342900">
              <a:lnSpc>
                <a:spcPct val="150000"/>
              </a:lnSpc>
            </a:pPr>
            <a:endParaRPr lang="en-US" altLang="ko-KR" sz="1250" dirty="0"/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public static void simple()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    </a:t>
            </a:r>
            <a:r>
              <a:rPr lang="en-US" altLang="ko-KR" sz="1250" b="1" dirty="0" err="1">
                <a:solidFill>
                  <a:srgbClr val="FF0000"/>
                </a:solidFill>
              </a:rPr>
              <a:t>int</a:t>
            </a:r>
            <a:r>
              <a:rPr lang="en-US" altLang="ko-KR" sz="1250" b="1" dirty="0">
                <a:solidFill>
                  <a:srgbClr val="FF0000"/>
                </a:solidFill>
              </a:rPr>
              <a:t> </a:t>
            </a:r>
            <a:r>
              <a:rPr lang="en-US" altLang="ko-KR" sz="1250" b="1" dirty="0" err="1">
                <a:solidFill>
                  <a:srgbClr val="FF0000"/>
                </a:solidFill>
              </a:rPr>
              <a:t>num</a:t>
            </a:r>
            <a:r>
              <a:rPr lang="en-US" altLang="ko-KR" sz="1250" b="1" dirty="0">
                <a:solidFill>
                  <a:srgbClr val="FF0000"/>
                </a:solidFill>
              </a:rPr>
              <a:t> </a:t>
            </a:r>
            <a:r>
              <a:rPr lang="en-US" altLang="ko-KR" sz="1250" dirty="0"/>
              <a:t>= 3;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    </a:t>
            </a:r>
            <a:r>
              <a:rPr lang="en-US" altLang="ko-KR" sz="1250" dirty="0" err="1"/>
              <a:t>System.out.println</a:t>
            </a:r>
            <a:r>
              <a:rPr lang="en-US" altLang="ko-KR" sz="1250" dirty="0"/>
              <a:t>(</a:t>
            </a:r>
            <a:r>
              <a:rPr lang="en-US" altLang="ko-KR" sz="1250" dirty="0" err="1"/>
              <a:t>num</a:t>
            </a:r>
            <a:r>
              <a:rPr lang="en-US" altLang="ko-KR" sz="1250" dirty="0"/>
              <a:t>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}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48064" y="734208"/>
            <a:ext cx="3672408" cy="15350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for(</a:t>
            </a:r>
            <a:r>
              <a:rPr lang="en-US" altLang="ko-KR" sz="1250" b="1" dirty="0" err="1">
                <a:solidFill>
                  <a:srgbClr val="FF0000"/>
                </a:solidFill>
              </a:rPr>
              <a:t>int</a:t>
            </a:r>
            <a:r>
              <a:rPr lang="en-US" altLang="ko-KR" sz="1250" b="1" dirty="0">
                <a:solidFill>
                  <a:srgbClr val="FF0000"/>
                </a:solidFill>
              </a:rPr>
              <a:t> </a:t>
            </a:r>
            <a:r>
              <a:rPr lang="en-US" altLang="ko-KR" sz="1250" b="1" dirty="0" err="1">
                <a:solidFill>
                  <a:srgbClr val="FF0000"/>
                </a:solidFill>
              </a:rPr>
              <a:t>num</a:t>
            </a:r>
            <a:r>
              <a:rPr lang="en-US" altLang="ko-KR" sz="1250" b="1" dirty="0">
                <a:solidFill>
                  <a:srgbClr val="FF0000"/>
                </a:solidFill>
              </a:rPr>
              <a:t> </a:t>
            </a:r>
            <a:r>
              <a:rPr lang="en-US" altLang="ko-KR" sz="1250" dirty="0"/>
              <a:t>= 0; </a:t>
            </a:r>
            <a:r>
              <a:rPr lang="en-US" altLang="ko-KR" sz="1250" dirty="0" err="1"/>
              <a:t>num</a:t>
            </a:r>
            <a:r>
              <a:rPr lang="en-US" altLang="ko-KR" sz="1250" dirty="0"/>
              <a:t> &lt; 5; </a:t>
            </a:r>
            <a:r>
              <a:rPr lang="en-US" altLang="ko-KR" sz="1250" dirty="0" err="1"/>
              <a:t>num</a:t>
            </a:r>
            <a:r>
              <a:rPr lang="en-US" altLang="ko-KR" sz="1250" dirty="0"/>
              <a:t>++)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b="1" dirty="0"/>
              <a:t>    /* </a:t>
            </a:r>
            <a:r>
              <a:rPr lang="en-US" altLang="ko-KR" sz="1250" b="1" dirty="0" err="1"/>
              <a:t>int</a:t>
            </a:r>
            <a:r>
              <a:rPr lang="en-US" altLang="ko-KR" sz="1250" b="1" dirty="0"/>
              <a:t> </a:t>
            </a:r>
            <a:r>
              <a:rPr lang="en-US" altLang="ko-KR" sz="1250" b="1" dirty="0" err="1"/>
              <a:t>num</a:t>
            </a:r>
            <a:r>
              <a:rPr lang="en-US" altLang="ko-KR" sz="1250" b="1" dirty="0"/>
              <a:t> = 0; 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b="1" dirty="0"/>
              <a:t>     * </a:t>
            </a:r>
            <a:r>
              <a:rPr lang="ko-KR" altLang="en-US" sz="1250" b="1" dirty="0"/>
              <a:t>중복선언</a:t>
            </a:r>
            <a:r>
              <a:rPr lang="en-US" altLang="ko-KR" sz="1250" b="1" dirty="0"/>
              <a:t>, </a:t>
            </a:r>
            <a:r>
              <a:rPr lang="ko-KR" altLang="en-US" sz="1250" b="1" dirty="0"/>
              <a:t>사용불가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sz="1250" b="1" dirty="0"/>
              <a:t>     *</a:t>
            </a:r>
            <a:r>
              <a:rPr lang="en-US" altLang="ko-KR" sz="1250" b="1" dirty="0"/>
              <a:t>/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48064" y="2435210"/>
            <a:ext cx="3672408" cy="153503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public static void method(</a:t>
            </a:r>
            <a:r>
              <a:rPr lang="en-US" altLang="ko-KR" sz="1250" b="1" dirty="0" err="1">
                <a:solidFill>
                  <a:srgbClr val="FF0000"/>
                </a:solidFill>
              </a:rPr>
              <a:t>int</a:t>
            </a:r>
            <a:r>
              <a:rPr lang="en-US" altLang="ko-KR" sz="1250" b="1" dirty="0">
                <a:solidFill>
                  <a:srgbClr val="FF0000"/>
                </a:solidFill>
              </a:rPr>
              <a:t> </a:t>
            </a:r>
            <a:r>
              <a:rPr lang="en-US" altLang="ko-KR" sz="1250" b="1" dirty="0" err="1">
                <a:solidFill>
                  <a:srgbClr val="FF0000"/>
                </a:solidFill>
              </a:rPr>
              <a:t>num</a:t>
            </a:r>
            <a:r>
              <a:rPr lang="en-US" altLang="ko-KR" sz="1250" dirty="0"/>
              <a:t>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b="1" dirty="0"/>
              <a:t>    /* </a:t>
            </a:r>
            <a:r>
              <a:rPr lang="en-US" altLang="ko-KR" sz="1250" b="1" dirty="0" err="1"/>
              <a:t>int</a:t>
            </a:r>
            <a:r>
              <a:rPr lang="en-US" altLang="ko-KR" sz="1250" b="1" dirty="0"/>
              <a:t> </a:t>
            </a:r>
            <a:r>
              <a:rPr lang="en-US" altLang="ko-KR" sz="1250" b="1" dirty="0" err="1"/>
              <a:t>num</a:t>
            </a:r>
            <a:r>
              <a:rPr lang="en-US" altLang="ko-KR" sz="1250" b="1" dirty="0"/>
              <a:t> = 0; 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b="1" dirty="0"/>
              <a:t>     * </a:t>
            </a:r>
            <a:r>
              <a:rPr lang="ko-KR" altLang="en-US" sz="1250" b="1" dirty="0"/>
              <a:t>중복선언</a:t>
            </a:r>
            <a:r>
              <a:rPr lang="en-US" altLang="ko-KR" sz="1250" b="1" dirty="0"/>
              <a:t>, </a:t>
            </a:r>
            <a:r>
              <a:rPr lang="ko-KR" altLang="en-US" sz="1250" b="1" dirty="0"/>
              <a:t>사용불가</a:t>
            </a:r>
          </a:p>
          <a:p>
            <a:pPr marL="342900" indent="-342900">
              <a:lnSpc>
                <a:spcPct val="150000"/>
              </a:lnSpc>
            </a:pPr>
            <a:r>
              <a:rPr lang="ko-KR" altLang="en-US" sz="1250" b="1" dirty="0"/>
              <a:t>     *</a:t>
            </a:r>
            <a:r>
              <a:rPr lang="en-US" altLang="ko-KR" sz="1250" b="1" dirty="0"/>
              <a:t>/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50" dirty="0"/>
              <a:t>}</a:t>
            </a:r>
          </a:p>
        </p:txBody>
      </p:sp>
      <p:sp>
        <p:nvSpPr>
          <p:cNvPr id="2" name="위쪽/아래쪽 화살표 1"/>
          <p:cNvSpPr/>
          <p:nvPr/>
        </p:nvSpPr>
        <p:spPr>
          <a:xfrm>
            <a:off x="1834267" y="2522294"/>
            <a:ext cx="45719" cy="5547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위쪽/아래쪽 화살표 13"/>
          <p:cNvSpPr/>
          <p:nvPr/>
        </p:nvSpPr>
        <p:spPr>
          <a:xfrm>
            <a:off x="1838291" y="3374554"/>
            <a:ext cx="45719" cy="5547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위쪽/아래쪽 화살표 15"/>
          <p:cNvSpPr/>
          <p:nvPr/>
        </p:nvSpPr>
        <p:spPr>
          <a:xfrm>
            <a:off x="3734193" y="5385590"/>
            <a:ext cx="45719" cy="55473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위쪽/아래쪽 화살표 17"/>
          <p:cNvSpPr/>
          <p:nvPr/>
        </p:nvSpPr>
        <p:spPr>
          <a:xfrm>
            <a:off x="4011784" y="1967560"/>
            <a:ext cx="45719" cy="239754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067944" y="3933056"/>
            <a:ext cx="1872208" cy="380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250" b="1" dirty="0" err="1">
                <a:solidFill>
                  <a:srgbClr val="FF0000"/>
                </a:solidFill>
              </a:rPr>
              <a:t>localscope</a:t>
            </a:r>
            <a:r>
              <a:rPr lang="en-US" altLang="ko-KR" sz="1250" b="1" dirty="0">
                <a:solidFill>
                  <a:srgbClr val="FF0000"/>
                </a:solidFill>
              </a:rPr>
              <a:t> </a:t>
            </a:r>
            <a:r>
              <a:rPr lang="ko-KR" altLang="en-US" sz="1250" b="1" dirty="0">
                <a:solidFill>
                  <a:srgbClr val="FF0000"/>
                </a:solidFill>
              </a:rPr>
              <a:t>의 유효범위</a:t>
            </a:r>
            <a:endParaRPr lang="en-US" altLang="ko-KR" sz="1250" b="1" dirty="0">
              <a:solidFill>
                <a:srgbClr val="FF0000"/>
              </a:solidFill>
            </a:endParaRPr>
          </a:p>
        </p:txBody>
      </p:sp>
      <p:sp>
        <p:nvSpPr>
          <p:cNvPr id="21" name="위쪽/아래쪽 화살표 20"/>
          <p:cNvSpPr/>
          <p:nvPr/>
        </p:nvSpPr>
        <p:spPr>
          <a:xfrm>
            <a:off x="1501254" y="1110025"/>
            <a:ext cx="54591" cy="509970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04413" y="3212976"/>
            <a:ext cx="1171243" cy="380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250" b="1" dirty="0" err="1">
                <a:solidFill>
                  <a:srgbClr val="FF0000"/>
                </a:solidFill>
              </a:rPr>
              <a:t>globalScope</a:t>
            </a:r>
            <a:endParaRPr lang="en-US" altLang="ko-KR" sz="1250" b="1" dirty="0">
              <a:solidFill>
                <a:srgbClr val="FF0000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440" y="5077941"/>
            <a:ext cx="4191000" cy="2952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A5A0C3-1319-9542-7D46-53534C7BD38A}"/>
              </a:ext>
            </a:extLst>
          </p:cNvPr>
          <p:cNvSpPr txBox="1"/>
          <p:nvPr/>
        </p:nvSpPr>
        <p:spPr>
          <a:xfrm>
            <a:off x="7227407" y="457209"/>
            <a:ext cx="1593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ch06.VariableScope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95287725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9639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 유효범위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FD8B9-668F-E484-0762-5E08AAD68CD9}"/>
              </a:ext>
            </a:extLst>
          </p:cNvPr>
          <p:cNvSpPr txBox="1"/>
          <p:nvPr/>
        </p:nvSpPr>
        <p:spPr>
          <a:xfrm>
            <a:off x="6900262" y="559713"/>
            <a:ext cx="163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ch06.MethodExam4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5D9864-B774-6C8D-0B89-3F5C4EAE4309}"/>
              </a:ext>
            </a:extLst>
          </p:cNvPr>
          <p:cNvSpPr txBox="1"/>
          <p:nvPr/>
        </p:nvSpPr>
        <p:spPr>
          <a:xfrm>
            <a:off x="827584" y="836712"/>
            <a:ext cx="7704856" cy="3139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20;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temp()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30;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7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099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864" y="332656"/>
            <a:ext cx="836318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 err="1"/>
              <a:t>퍼스펙티브</a:t>
            </a:r>
            <a:r>
              <a:rPr lang="ko-KR" altLang="en-US" dirty="0"/>
              <a:t> </a:t>
            </a:r>
            <a:r>
              <a:rPr lang="en-US" altLang="ko-KR" dirty="0"/>
              <a:t>(Perspective)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개발 프로젝트 종류별로 유용한 </a:t>
            </a:r>
            <a:r>
              <a:rPr lang="en-US" altLang="ko-KR" dirty="0"/>
              <a:t>View </a:t>
            </a:r>
            <a:r>
              <a:rPr lang="ko-KR" altLang="en-US" dirty="0"/>
              <a:t>들을 묶어놓은 것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 err="1"/>
              <a:t>뷰</a:t>
            </a:r>
            <a:r>
              <a:rPr lang="ko-KR" altLang="en-US" dirty="0"/>
              <a:t> </a:t>
            </a:r>
            <a:r>
              <a:rPr lang="en-US" altLang="ko-KR" dirty="0"/>
              <a:t>(View)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 err="1"/>
              <a:t>퍼스펙티브를</a:t>
            </a:r>
            <a:r>
              <a:rPr lang="ko-KR" altLang="en-US" dirty="0"/>
              <a:t> 구성하는 작은 창으로 </a:t>
            </a:r>
            <a:r>
              <a:rPr lang="ko-KR" altLang="en-US" dirty="0" err="1"/>
              <a:t>여러가지</a:t>
            </a:r>
            <a:r>
              <a:rPr lang="ko-KR" altLang="en-US" dirty="0"/>
              <a:t> 목적에 맞는 내용 보여줌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자유롭게 제거하거나 추가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학습 중 주로 사용되는 </a:t>
            </a:r>
            <a:r>
              <a:rPr lang="en-US" altLang="ko-KR" dirty="0"/>
              <a:t>View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</a:t>
            </a:r>
            <a:r>
              <a:rPr lang="ko-KR" altLang="en-US" dirty="0" err="1"/>
              <a:t>ㆍ</a:t>
            </a:r>
            <a:r>
              <a:rPr lang="en-US" altLang="ko-KR" dirty="0" err="1"/>
              <a:t>Pakage</a:t>
            </a:r>
            <a:r>
              <a:rPr lang="en-US" altLang="ko-KR" dirty="0"/>
              <a:t> Explorer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</a:t>
            </a:r>
            <a:r>
              <a:rPr lang="ko-KR" altLang="en-US" dirty="0" err="1"/>
              <a:t>ㆍ</a:t>
            </a:r>
            <a:r>
              <a:rPr lang="en-US" altLang="ko-KR" dirty="0"/>
              <a:t>Console</a:t>
            </a:r>
          </a:p>
        </p:txBody>
      </p:sp>
      <p:sp>
        <p:nvSpPr>
          <p:cNvPr id="3" name="타원 2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005012"/>
            <a:ext cx="1190625" cy="3714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851920" y="1719262"/>
            <a:ext cx="1735138" cy="714375"/>
            <a:chOff x="6099175" y="2076450"/>
            <a:chExt cx="1735138" cy="714375"/>
          </a:xfrm>
        </p:grpSpPr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388" y="2362200"/>
              <a:ext cx="1685925" cy="371475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타원 6"/>
            <p:cNvSpPr/>
            <p:nvPr/>
          </p:nvSpPr>
          <p:spPr>
            <a:xfrm>
              <a:off x="6099175" y="2290763"/>
              <a:ext cx="571500" cy="500062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원호 7"/>
            <p:cNvSpPr/>
            <p:nvPr/>
          </p:nvSpPr>
          <p:spPr>
            <a:xfrm>
              <a:off x="6456363" y="2076450"/>
              <a:ext cx="1071562" cy="571500"/>
            </a:xfrm>
            <a:prstGeom prst="arc">
              <a:avLst>
                <a:gd name="adj1" fmla="val 11431070"/>
                <a:gd name="adj2" fmla="val 0"/>
              </a:avLst>
            </a:prstGeom>
            <a:ln>
              <a:solidFill>
                <a:schemeClr val="accent1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018627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2765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데이터 타입 분류</a:t>
            </a:r>
            <a:endParaRPr lang="en-US" altLang="ko-KR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80728"/>
            <a:ext cx="5822032" cy="5414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34918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23364"/>
            <a:ext cx="529023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■ </a:t>
            </a:r>
            <a:r>
              <a:rPr lang="ko-KR" altLang="en-US" dirty="0"/>
              <a:t>변수의 메모리 사용</a:t>
            </a:r>
            <a:endParaRPr lang="en-US" altLang="ko-KR" dirty="0"/>
          </a:p>
          <a:p>
            <a:r>
              <a:rPr lang="ko-KR" altLang="en-US" dirty="0"/>
              <a:t>   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● 기본 타입 변수 </a:t>
            </a:r>
            <a:r>
              <a:rPr lang="en-US" altLang="ko-KR" dirty="0"/>
              <a:t>– </a:t>
            </a:r>
            <a:r>
              <a:rPr lang="ko-KR" altLang="en-US" dirty="0"/>
              <a:t>실제 값을 변수 안에 저장</a:t>
            </a:r>
          </a:p>
          <a:p>
            <a:r>
              <a:rPr lang="ko-KR" altLang="en-US" dirty="0"/>
              <a:t>   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● 참조 타입 변수 </a:t>
            </a:r>
            <a:r>
              <a:rPr lang="en-US" altLang="ko-KR" dirty="0"/>
              <a:t>– </a:t>
            </a:r>
            <a:r>
              <a:rPr lang="ko-KR" altLang="en-US" dirty="0"/>
              <a:t>주소를 통해 객체 참조</a:t>
            </a:r>
          </a:p>
          <a:p>
            <a:endParaRPr lang="en-US" altLang="ko-K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975" y="4049291"/>
            <a:ext cx="4637088" cy="2332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800" y="1979191"/>
            <a:ext cx="2571750" cy="2097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466163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23364"/>
            <a:ext cx="82204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■ JVM</a:t>
            </a:r>
            <a:r>
              <a:rPr lang="ko-KR" altLang="en-US" dirty="0"/>
              <a:t>이 사용하는 메모리 영역</a:t>
            </a:r>
            <a:endParaRPr lang="en-US" altLang="ko-KR" dirty="0"/>
          </a:p>
          <a:p>
            <a:r>
              <a:rPr lang="ko-KR" altLang="en-US" dirty="0"/>
              <a:t>   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● </a:t>
            </a:r>
            <a:r>
              <a:rPr lang="en-US" altLang="ko-KR" dirty="0"/>
              <a:t>OS</a:t>
            </a:r>
            <a:r>
              <a:rPr lang="ko-KR" altLang="en-US" dirty="0"/>
              <a:t>에서 할당 받은 메모리 영역</a:t>
            </a:r>
            <a:r>
              <a:rPr lang="en-US" altLang="ko-KR" dirty="0"/>
              <a:t>(Runtime Data Area)</a:t>
            </a:r>
            <a:r>
              <a:rPr lang="ko-KR" altLang="en-US" dirty="0"/>
              <a:t>을 세 영역으로 구분</a:t>
            </a:r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40768"/>
            <a:ext cx="5214938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461651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23364"/>
            <a:ext cx="66267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■ JVM</a:t>
            </a:r>
            <a:r>
              <a:rPr lang="ko-KR" altLang="en-US" dirty="0"/>
              <a:t>이 사용하는 메모리 영역</a:t>
            </a:r>
            <a:endParaRPr lang="en-US" altLang="ko-KR" dirty="0"/>
          </a:p>
          <a:p>
            <a:r>
              <a:rPr lang="ko-KR" altLang="en-US" dirty="0"/>
              <a:t>   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● </a:t>
            </a:r>
            <a:r>
              <a:rPr lang="ko-KR" altLang="en-US" dirty="0" err="1"/>
              <a:t>메소드</a:t>
            </a:r>
            <a:r>
              <a:rPr lang="ko-KR" altLang="en-US" dirty="0"/>
              <a:t> 영역</a:t>
            </a:r>
          </a:p>
          <a:p>
            <a:r>
              <a:rPr lang="en-US" altLang="ko-KR" dirty="0"/>
              <a:t>        - JVM </a:t>
            </a:r>
            <a:r>
              <a:rPr lang="ko-KR" altLang="en-US" dirty="0"/>
              <a:t>시작할 때 생성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로딩된 클래스 바이트 코드 내용을 분석 후 저장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모든 </a:t>
            </a:r>
            <a:r>
              <a:rPr lang="ko-KR" altLang="en-US" dirty="0" err="1"/>
              <a:t>스레드가</a:t>
            </a:r>
            <a:r>
              <a:rPr lang="ko-KR" altLang="en-US" dirty="0"/>
              <a:t> 공유</a:t>
            </a:r>
          </a:p>
          <a:p>
            <a:r>
              <a:rPr lang="ko-KR" altLang="en-US" dirty="0"/>
              <a:t>     </a:t>
            </a:r>
          </a:p>
          <a:p>
            <a:r>
              <a:rPr lang="ko-KR" altLang="en-US" dirty="0"/>
              <a:t>    ● </a:t>
            </a:r>
            <a:r>
              <a:rPr lang="ko-KR" altLang="en-US" dirty="0" err="1"/>
              <a:t>힙</a:t>
            </a:r>
            <a:r>
              <a:rPr lang="ko-KR" altLang="en-US" dirty="0"/>
              <a:t> 영역</a:t>
            </a:r>
          </a:p>
          <a:p>
            <a:r>
              <a:rPr lang="en-US" altLang="ko-KR" dirty="0"/>
              <a:t>        - JVM </a:t>
            </a:r>
            <a:r>
              <a:rPr lang="ko-KR" altLang="en-US" dirty="0"/>
              <a:t>시작할 때 생성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객체</a:t>
            </a:r>
            <a:r>
              <a:rPr lang="en-US" altLang="ko-KR" dirty="0"/>
              <a:t>/</a:t>
            </a:r>
            <a:r>
              <a:rPr lang="ko-KR" altLang="en-US" dirty="0"/>
              <a:t>배열 저장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사용되지 않는 객체는 </a:t>
            </a:r>
            <a:r>
              <a:rPr lang="en-US" altLang="ko-KR" dirty="0"/>
              <a:t>Garbage Collector </a:t>
            </a:r>
            <a:r>
              <a:rPr lang="ko-KR" altLang="en-US" dirty="0"/>
              <a:t>가 자동 제거</a:t>
            </a:r>
          </a:p>
          <a:p>
            <a:endParaRPr lang="ko-KR" altLang="en-US" dirty="0"/>
          </a:p>
          <a:p>
            <a:r>
              <a:rPr lang="ko-KR" altLang="en-US" dirty="0"/>
              <a:t>    ● </a:t>
            </a:r>
            <a:r>
              <a:rPr lang="en-US" altLang="ko-KR" dirty="0"/>
              <a:t>JVM </a:t>
            </a:r>
            <a:r>
              <a:rPr lang="ko-KR" altLang="en-US" dirty="0" err="1"/>
              <a:t>스택</a:t>
            </a:r>
            <a:endParaRPr lang="ko-KR" altLang="en-US" dirty="0"/>
          </a:p>
          <a:p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 err="1"/>
              <a:t>스레드</a:t>
            </a:r>
            <a:r>
              <a:rPr lang="ko-KR" altLang="en-US" dirty="0"/>
              <a:t> 별 생성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 err="1"/>
              <a:t>메소드</a:t>
            </a:r>
            <a:r>
              <a:rPr lang="ko-KR" altLang="en-US" dirty="0"/>
              <a:t> 호출할 때마다 </a:t>
            </a:r>
            <a:r>
              <a:rPr lang="en-US" altLang="ko-KR" dirty="0"/>
              <a:t>Frame</a:t>
            </a:r>
            <a:r>
              <a:rPr lang="ko-KR" altLang="en-US" dirty="0"/>
              <a:t>을 </a:t>
            </a:r>
            <a:r>
              <a:rPr lang="ko-KR" altLang="en-US" dirty="0" err="1"/>
              <a:t>스택에</a:t>
            </a:r>
            <a:r>
              <a:rPr lang="ko-KR" altLang="en-US" dirty="0"/>
              <a:t> 추가</a:t>
            </a:r>
            <a:r>
              <a:rPr lang="en-US" altLang="ko-KR" dirty="0"/>
              <a:t>(push)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 err="1"/>
              <a:t>메소드</a:t>
            </a:r>
            <a:r>
              <a:rPr lang="ko-KR" altLang="en-US" dirty="0"/>
              <a:t> 종료하면 </a:t>
            </a:r>
            <a:r>
              <a:rPr lang="en-US" altLang="ko-KR" dirty="0"/>
              <a:t>Frame </a:t>
            </a:r>
            <a:r>
              <a:rPr lang="ko-KR" altLang="en-US" dirty="0"/>
              <a:t>제거</a:t>
            </a:r>
            <a:r>
              <a:rPr lang="en-US" altLang="ko-KR" dirty="0"/>
              <a:t>(pop)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518811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23364"/>
            <a:ext cx="749115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■ </a:t>
            </a:r>
            <a:r>
              <a:rPr lang="ko-KR" altLang="en-US" dirty="0"/>
              <a:t>변수 비교</a:t>
            </a:r>
            <a:endParaRPr lang="en-US" altLang="ko-KR" dirty="0"/>
          </a:p>
          <a:p>
            <a:r>
              <a:rPr lang="ko-KR" altLang="en-US" dirty="0"/>
              <a:t>    </a:t>
            </a:r>
            <a:endParaRPr lang="en-US" altLang="ko-KR" dirty="0"/>
          </a:p>
          <a:p>
            <a:r>
              <a:rPr lang="en-US" altLang="ko-KR" dirty="0"/>
              <a:t>    </a:t>
            </a:r>
            <a:r>
              <a:rPr lang="ko-KR" altLang="en-US" dirty="0"/>
              <a:t>● 기본 타입</a:t>
            </a:r>
            <a:r>
              <a:rPr lang="en-US" altLang="ko-KR" dirty="0"/>
              <a:t>: byte, char, short, </a:t>
            </a:r>
            <a:r>
              <a:rPr lang="en-US" altLang="ko-KR" dirty="0" err="1"/>
              <a:t>int</a:t>
            </a:r>
            <a:r>
              <a:rPr lang="en-US" altLang="ko-KR" dirty="0"/>
              <a:t>, long, float, double, </a:t>
            </a:r>
            <a:r>
              <a:rPr lang="en-US" altLang="ko-KR" dirty="0" err="1"/>
              <a:t>boolean</a:t>
            </a:r>
            <a:endParaRPr lang="en-US" altLang="ko-KR" dirty="0"/>
          </a:p>
          <a:p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의미 </a:t>
            </a:r>
            <a:r>
              <a:rPr lang="en-US" altLang="ko-KR" dirty="0"/>
              <a:t>: </a:t>
            </a:r>
            <a:r>
              <a:rPr lang="ko-KR" altLang="en-US" dirty="0"/>
              <a:t>변수의 값이 같은지 다른지 조사</a:t>
            </a:r>
          </a:p>
          <a:p>
            <a:endParaRPr lang="ko-KR" altLang="en-US" dirty="0"/>
          </a:p>
          <a:p>
            <a:r>
              <a:rPr lang="ko-KR" altLang="en-US" dirty="0"/>
              <a:t>    ● 참조 타입</a:t>
            </a:r>
            <a:r>
              <a:rPr lang="en-US" altLang="ko-KR" dirty="0"/>
              <a:t>: </a:t>
            </a:r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열거</a:t>
            </a:r>
            <a:r>
              <a:rPr lang="en-US" altLang="ko-KR" dirty="0"/>
              <a:t>,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/>
              <a:t>인터페이스</a:t>
            </a:r>
          </a:p>
          <a:p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의미 </a:t>
            </a:r>
            <a:r>
              <a:rPr lang="en-US" altLang="ko-KR" dirty="0"/>
              <a:t>: </a:t>
            </a:r>
            <a:r>
              <a:rPr lang="ko-KR" altLang="en-US" dirty="0"/>
              <a:t>동일한 객체를 참조하는지 다른 객체를 참조하는지 조사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93" y="2492896"/>
            <a:ext cx="4214813" cy="259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81" y="2921521"/>
            <a:ext cx="3235325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281" y="3993084"/>
            <a:ext cx="3327400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163071"/>
            <a:ext cx="7666038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62430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88705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 </a:t>
            </a:r>
            <a:r>
              <a:rPr lang="ko-KR" altLang="en-US"/>
              <a:t>비교 </a:t>
            </a:r>
            <a:r>
              <a:rPr lang="en-US" altLang="ko-KR"/>
              <a:t>- </a:t>
            </a:r>
            <a:r>
              <a:rPr lang="en-US" altLang="ko-KR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FFFBB9-EF60-B363-F4CD-0E97F820F479}"/>
              </a:ext>
            </a:extLst>
          </p:cNvPr>
          <p:cNvSpPr txBox="1"/>
          <p:nvPr/>
        </p:nvSpPr>
        <p:spPr>
          <a:xfrm>
            <a:off x="6900262" y="559713"/>
            <a:ext cx="163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ch06.MethodExam5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996CDF-C379-A05E-51F9-07FD39D2BF88}"/>
              </a:ext>
            </a:extLst>
          </p:cNvPr>
          <p:cNvSpPr txBox="1"/>
          <p:nvPr/>
        </p:nvSpPr>
        <p:spPr>
          <a:xfrm>
            <a:off x="827584" y="836712"/>
            <a:ext cx="7704856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pt-B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pt-BR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pt-BR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pt-B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pt-BR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pt-B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{ 1, 2 };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{ 1, 2 };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.hashCode());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.hashCode());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.hashCode());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.hashCode());</a:t>
            </a:r>
            <a:endParaRPr lang="en-US" altLang="ko-KR" sz="17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956419-542E-B210-688C-0B049326A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2328862"/>
            <a:ext cx="1695450" cy="2200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57698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55863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 </a:t>
            </a:r>
            <a:r>
              <a:rPr lang="ko-KR" altLang="en-US"/>
              <a:t>비교 </a:t>
            </a:r>
            <a:r>
              <a:rPr lang="en-US" altLang="ko-KR"/>
              <a:t>- </a:t>
            </a:r>
            <a:r>
              <a:rPr lang="en-US" altLang="ko-KR" dirty="0"/>
              <a:t>2 (Call by Value / Call by Reference)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CD9210-6CAF-ABE1-2710-A8E7FFF0C4F1}"/>
              </a:ext>
            </a:extLst>
          </p:cNvPr>
          <p:cNvSpPr txBox="1"/>
          <p:nvPr/>
        </p:nvSpPr>
        <p:spPr>
          <a:xfrm>
            <a:off x="6900262" y="559713"/>
            <a:ext cx="16321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ch06.MethodExam6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C8C3B8-07D0-5150-A4E0-A9DE0C4EF9CC}"/>
              </a:ext>
            </a:extLst>
          </p:cNvPr>
          <p:cNvSpPr txBox="1"/>
          <p:nvPr/>
        </p:nvSpPr>
        <p:spPr>
          <a:xfrm>
            <a:off x="827584" y="836712"/>
            <a:ext cx="7704856" cy="53553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i="1">
                <a:solidFill>
                  <a:srgbClr val="000000"/>
                </a:solidFill>
                <a:latin typeface="Consolas" panose="020B0609020204030204" pitchFamily="49" charset="0"/>
              </a:rPr>
              <a:t>changeValue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call by value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호출 후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de-D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de-DE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</a:t>
            </a:r>
            <a:r>
              <a:rPr lang="de-D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{ 10, 20, 30 };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i="1">
                <a:solidFill>
                  <a:srgbClr val="000000"/>
                </a:solidFill>
                <a:latin typeface="Consolas" panose="020B0609020204030204" pitchFamily="49" charset="0"/>
              </a:rPr>
              <a:t>changeValue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call by reference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호출 후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[0]);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changeValue(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* 10;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"1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번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changeValue(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de-D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</a:t>
            </a:r>
            <a:r>
              <a:rPr lang="de-D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[0] = </a:t>
            </a:r>
            <a:r>
              <a:rPr lang="de-DE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</a:t>
            </a:r>
            <a:r>
              <a:rPr lang="de-D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[0] * 10;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"2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번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[0]);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7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C22CA1-CA62-981D-7309-2C5F94792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76" y="1556980"/>
            <a:ext cx="1885950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19376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254183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객체 지향 프로그래밍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/>
              <a:t>OOP: Object Oriented Programming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부품 객체를 먼저 만들고 하나씩 조립해 완성된 프로그램을 만드는 기법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객체</a:t>
            </a:r>
            <a:r>
              <a:rPr lang="en-US" altLang="ko-KR" dirty="0"/>
              <a:t>(Object)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물리적으로 존재하는 것 </a:t>
            </a:r>
            <a:r>
              <a:rPr lang="en-US" altLang="ko-KR" dirty="0"/>
              <a:t>(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책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추상적인 것</a:t>
            </a:r>
            <a:r>
              <a:rPr lang="en-US" altLang="ko-KR" dirty="0"/>
              <a:t>(</a:t>
            </a:r>
            <a:r>
              <a:rPr lang="ko-KR" altLang="en-US" dirty="0"/>
              <a:t>회사</a:t>
            </a:r>
            <a:r>
              <a:rPr lang="en-US" altLang="ko-KR" dirty="0"/>
              <a:t>, </a:t>
            </a:r>
            <a:r>
              <a:rPr lang="ko-KR" altLang="en-US" dirty="0"/>
              <a:t>날짜</a:t>
            </a:r>
            <a:r>
              <a:rPr lang="en-US" altLang="ko-KR" dirty="0"/>
              <a:t>) </a:t>
            </a:r>
            <a:r>
              <a:rPr lang="ko-KR" altLang="en-US" dirty="0"/>
              <a:t>중에서 자신의 속성과 동작을 가지는 모든 것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객체는 필드</a:t>
            </a:r>
            <a:r>
              <a:rPr lang="en-US" altLang="ko-KR" dirty="0"/>
              <a:t>(</a:t>
            </a:r>
            <a:r>
              <a:rPr lang="ko-KR" altLang="en-US" dirty="0"/>
              <a:t>속성</a:t>
            </a:r>
            <a:r>
              <a:rPr lang="en-US" altLang="ko-KR" dirty="0"/>
              <a:t>) </a:t>
            </a:r>
            <a:r>
              <a:rPr lang="ko-KR" altLang="en-US" dirty="0"/>
              <a:t>과 </a:t>
            </a:r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동작</a:t>
            </a:r>
            <a:r>
              <a:rPr lang="en-US" altLang="ko-KR" dirty="0"/>
              <a:t>)</a:t>
            </a:r>
            <a:r>
              <a:rPr lang="ko-KR" altLang="en-US" dirty="0"/>
              <a:t>로 구성된 자바 객체로 모델링 가능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17032"/>
            <a:ext cx="5074994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45776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객체의 상호 작용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객체들은 서로 간에 기능</a:t>
            </a:r>
            <a:r>
              <a:rPr lang="en-US" altLang="ko-KR" dirty="0"/>
              <a:t>(</a:t>
            </a:r>
            <a:r>
              <a:rPr lang="ko-KR" altLang="en-US" dirty="0"/>
              <a:t>동작</a:t>
            </a:r>
            <a:r>
              <a:rPr lang="en-US" altLang="ko-KR" dirty="0"/>
              <a:t>)</a:t>
            </a:r>
            <a:r>
              <a:rPr lang="ko-KR" altLang="en-US" dirty="0"/>
              <a:t>을 이용하고 데이터를 주고 받음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외부 </a:t>
            </a:r>
            <a:r>
              <a:rPr lang="ko-KR" altLang="en-US" dirty="0" err="1"/>
              <a:t>메소드</a:t>
            </a:r>
            <a:r>
              <a:rPr lang="ko-KR" altLang="en-US" dirty="0"/>
              <a:t> 호출 </a:t>
            </a:r>
            <a:r>
              <a:rPr lang="en-US" altLang="ko-KR" dirty="0"/>
              <a:t>: </a:t>
            </a:r>
            <a:r>
              <a:rPr lang="ko-KR" altLang="en-US" dirty="0"/>
              <a:t>객체가 다른 객체의 기능을 이용하는 행위 </a:t>
            </a:r>
            <a:r>
              <a:rPr lang="en-US" altLang="ko-KR" dirty="0"/>
              <a:t>(</a:t>
            </a:r>
            <a:r>
              <a:rPr lang="ko-KR" altLang="en-US" dirty="0"/>
              <a:t>라이브러리</a:t>
            </a:r>
            <a:r>
              <a:rPr lang="en-US" altLang="ko-KR" dirty="0"/>
              <a:t>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37" y="2009843"/>
            <a:ext cx="3537104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7922DE-D82D-4625-A2EB-49FBD8D9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670" y="3507845"/>
            <a:ext cx="3418838" cy="626254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5DDCAF0-5F9E-4824-932C-5A0FD9E7F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71600" y="4357710"/>
            <a:ext cx="5143500" cy="1879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CDDD76-94B1-4167-B579-F4BB922D48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038371"/>
            <a:ext cx="2857238" cy="10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06024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6276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객체간의 관계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집합 관계</a:t>
            </a:r>
            <a:r>
              <a:rPr lang="en-US" altLang="ko-KR" dirty="0"/>
              <a:t>: </a:t>
            </a:r>
            <a:r>
              <a:rPr lang="ko-KR" altLang="en-US" dirty="0"/>
              <a:t>완성품과 부품의 관계 </a:t>
            </a:r>
            <a:r>
              <a:rPr lang="en-US" altLang="ko-KR" dirty="0"/>
              <a:t>(</a:t>
            </a:r>
            <a:r>
              <a:rPr lang="ko-KR" altLang="en-US" dirty="0"/>
              <a:t>자동차 </a:t>
            </a:r>
            <a:r>
              <a:rPr lang="en-US" altLang="ko-KR" dirty="0"/>
              <a:t>– </a:t>
            </a:r>
            <a:r>
              <a:rPr lang="ko-KR" altLang="en-US" dirty="0"/>
              <a:t>구성 부품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사용 관계</a:t>
            </a:r>
            <a:r>
              <a:rPr lang="en-US" altLang="ko-KR" dirty="0"/>
              <a:t>: </a:t>
            </a:r>
            <a:r>
              <a:rPr lang="ko-KR" altLang="en-US" dirty="0"/>
              <a:t>객체가 다른 객체를 사용하는 관계</a:t>
            </a:r>
            <a:r>
              <a:rPr lang="en-US" altLang="ko-KR" dirty="0"/>
              <a:t>, </a:t>
            </a:r>
            <a:r>
              <a:rPr lang="ko-KR" altLang="en-US" dirty="0"/>
              <a:t>상호작용 </a:t>
            </a:r>
            <a:r>
              <a:rPr lang="en-US" altLang="ko-KR" dirty="0"/>
              <a:t>(</a:t>
            </a:r>
            <a:r>
              <a:rPr lang="ko-KR" altLang="en-US" dirty="0"/>
              <a:t>자동차 </a:t>
            </a:r>
            <a:r>
              <a:rPr lang="en-US" altLang="ko-KR" dirty="0"/>
              <a:t>– </a:t>
            </a:r>
            <a:r>
              <a:rPr lang="ko-KR" altLang="en-US" dirty="0"/>
              <a:t>사람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상속 관계</a:t>
            </a:r>
            <a:r>
              <a:rPr lang="en-US" altLang="ko-KR" dirty="0"/>
              <a:t>: </a:t>
            </a:r>
            <a:r>
              <a:rPr lang="ko-KR" altLang="en-US" dirty="0"/>
              <a:t>상위</a:t>
            </a:r>
            <a:r>
              <a:rPr lang="en-US" altLang="ko-KR" dirty="0"/>
              <a:t>(</a:t>
            </a:r>
            <a:r>
              <a:rPr lang="ko-KR" altLang="en-US" dirty="0"/>
              <a:t>부모</a:t>
            </a:r>
            <a:r>
              <a:rPr lang="en-US" altLang="ko-KR" dirty="0"/>
              <a:t>)</a:t>
            </a:r>
            <a:r>
              <a:rPr lang="ko-KR" altLang="en-US" dirty="0"/>
              <a:t> 객체를 기반으로 하위</a:t>
            </a:r>
            <a:r>
              <a:rPr lang="en-US" altLang="ko-KR" dirty="0"/>
              <a:t>(</a:t>
            </a:r>
            <a:r>
              <a:rPr lang="ko-KR" altLang="en-US" dirty="0"/>
              <a:t>자식</a:t>
            </a:r>
            <a:r>
              <a:rPr lang="en-US" altLang="ko-KR" dirty="0"/>
              <a:t>)</a:t>
            </a:r>
            <a:r>
              <a:rPr lang="ko-KR" altLang="en-US" dirty="0"/>
              <a:t> 객체 생성 </a:t>
            </a:r>
            <a:r>
              <a:rPr lang="en-US" altLang="ko-KR" dirty="0"/>
              <a:t>(</a:t>
            </a:r>
            <a:r>
              <a:rPr lang="ko-KR" altLang="en-US" dirty="0"/>
              <a:t>자동차 </a:t>
            </a:r>
            <a:r>
              <a:rPr lang="en-US" altLang="ko-KR" dirty="0"/>
              <a:t>– </a:t>
            </a:r>
            <a:r>
              <a:rPr lang="ko-KR" altLang="en-US" dirty="0"/>
              <a:t>기계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338536"/>
            <a:ext cx="5503597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457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864" y="332656"/>
            <a:ext cx="808900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자동 완성 기능 </a:t>
            </a:r>
            <a:r>
              <a:rPr lang="en-US" altLang="ko-KR" dirty="0"/>
              <a:t>(Code Assistant)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Ctrl + space : </a:t>
            </a:r>
            <a:r>
              <a:rPr lang="ko-KR" altLang="en-US" dirty="0"/>
              <a:t>현재 상황에서 사용할 수 있는 속성 및 기능 목록 표시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Ctrl + 1 : </a:t>
            </a:r>
            <a:r>
              <a:rPr lang="ko-KR" altLang="en-US" dirty="0"/>
              <a:t>개발자가 실수하고 있는 상황을 해결할 수 있는 기능 제공</a:t>
            </a:r>
            <a:endParaRPr lang="en-US" altLang="ko-KR" dirty="0"/>
          </a:p>
        </p:txBody>
      </p:sp>
      <p:sp>
        <p:nvSpPr>
          <p:cNvPr id="3" name="타원 2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88" y="1675100"/>
            <a:ext cx="5233944" cy="21341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288" y="4406133"/>
            <a:ext cx="5233944" cy="227686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3719740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065028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객체 지향 프로그래밍 특징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캡슐화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객체의 필드</a:t>
            </a:r>
            <a:r>
              <a:rPr lang="en-US" altLang="ko-KR" dirty="0"/>
              <a:t>, </a:t>
            </a:r>
            <a:r>
              <a:rPr lang="ko-KR" altLang="en-US" dirty="0" err="1"/>
              <a:t>메소드를</a:t>
            </a:r>
            <a:r>
              <a:rPr lang="ko-KR" altLang="en-US" dirty="0"/>
              <a:t> 하나로 묶고</a:t>
            </a:r>
            <a:r>
              <a:rPr lang="en-US" altLang="ko-KR" dirty="0"/>
              <a:t>, </a:t>
            </a:r>
            <a:r>
              <a:rPr lang="ko-KR" altLang="en-US" dirty="0"/>
              <a:t>실제 구현 내용을 감추는 것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외부 객체는 객체 내부 구조를 알지 못하며 객체가 노출해 제공하는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</a:t>
            </a:r>
            <a:r>
              <a:rPr lang="ko-KR" altLang="en-US" dirty="0"/>
              <a:t>필드와 </a:t>
            </a:r>
            <a:r>
              <a:rPr lang="ko-KR" altLang="en-US" dirty="0" err="1"/>
              <a:t>메소드만</a:t>
            </a:r>
            <a:r>
              <a:rPr lang="ko-KR" altLang="en-US" dirty="0"/>
              <a:t> 이용 가능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필드와 </a:t>
            </a:r>
            <a:r>
              <a:rPr lang="ko-KR" altLang="en-US" dirty="0" err="1"/>
              <a:t>메소드를</a:t>
            </a:r>
            <a:r>
              <a:rPr lang="ko-KR" altLang="en-US" dirty="0"/>
              <a:t> 캡슐화하여 보호하는 이유는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</a:t>
            </a:r>
            <a:r>
              <a:rPr lang="ko-KR" altLang="en-US" dirty="0"/>
              <a:t>외부의 잘못된 사용으로 인해 객체가 손상되지 않도록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자바 언어는 캡슐화된 멤버를 노출시킬 것인지 숨길 것인지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</a:t>
            </a:r>
            <a:r>
              <a:rPr lang="ko-KR" altLang="en-US" dirty="0"/>
              <a:t>결정하기 위해 접근 </a:t>
            </a:r>
            <a:r>
              <a:rPr lang="ko-KR" altLang="en-US" dirty="0" err="1"/>
              <a:t>제한자</a:t>
            </a:r>
            <a:r>
              <a:rPr lang="en-US" altLang="ko-KR" dirty="0"/>
              <a:t>(Access Modifier) </a:t>
            </a:r>
            <a:r>
              <a:rPr lang="ko-KR" altLang="en-US" dirty="0"/>
              <a:t>사용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433" y="3989434"/>
            <a:ext cx="5884863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5355543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67577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객체 지향 프로그래밍 특징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상속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상위</a:t>
            </a:r>
            <a:r>
              <a:rPr lang="en-US" altLang="ko-KR" dirty="0"/>
              <a:t>(</a:t>
            </a:r>
            <a:r>
              <a:rPr lang="ko-KR" altLang="en-US" dirty="0"/>
              <a:t>부모</a:t>
            </a:r>
            <a:r>
              <a:rPr lang="en-US" altLang="ko-KR" dirty="0"/>
              <a:t>) </a:t>
            </a:r>
            <a:r>
              <a:rPr lang="ko-KR" altLang="en-US" dirty="0"/>
              <a:t>객체의 필드와 </a:t>
            </a:r>
            <a:r>
              <a:rPr lang="ko-KR" altLang="en-US" dirty="0" err="1"/>
              <a:t>메소드를</a:t>
            </a:r>
            <a:r>
              <a:rPr lang="ko-KR" altLang="en-US" dirty="0"/>
              <a:t> 하위</a:t>
            </a:r>
            <a:r>
              <a:rPr lang="en-US" altLang="ko-KR" dirty="0"/>
              <a:t>(</a:t>
            </a:r>
            <a:r>
              <a:rPr lang="ko-KR" altLang="en-US" dirty="0"/>
              <a:t>자식</a:t>
            </a:r>
            <a:r>
              <a:rPr lang="en-US" altLang="ko-KR" dirty="0"/>
              <a:t>) </a:t>
            </a:r>
            <a:r>
              <a:rPr lang="ko-KR" altLang="en-US" dirty="0"/>
              <a:t>객체에게 물려주는 행위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하위 객체는 상위 객체를 확장해서 추가적인 필드와 </a:t>
            </a:r>
            <a:r>
              <a:rPr lang="ko-KR" altLang="en-US" dirty="0" err="1"/>
              <a:t>메소드를</a:t>
            </a:r>
            <a:r>
              <a:rPr lang="ko-KR" altLang="en-US" dirty="0"/>
              <a:t> 가질 수 있음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상속 대상</a:t>
            </a:r>
            <a:r>
              <a:rPr lang="en-US" altLang="ko-KR" dirty="0"/>
              <a:t>: </a:t>
            </a:r>
            <a:r>
              <a:rPr lang="ko-KR" altLang="en-US" dirty="0"/>
              <a:t>필드와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상속의 효과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상위 객체를 재사용해서 하위 객체를 빨리 개발 가능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반복된 코드의 중복을 줄임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유지 보수의 편리성 제공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객체의 </a:t>
            </a:r>
            <a:r>
              <a:rPr lang="ko-KR" altLang="en-US" dirty="0" err="1"/>
              <a:t>다형성</a:t>
            </a:r>
            <a:r>
              <a:rPr lang="ko-KR" altLang="en-US" dirty="0"/>
              <a:t> 구현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437112"/>
            <a:ext cx="5403850" cy="220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802495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75244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객체 지향 프로그래밍 특징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다형성</a:t>
            </a:r>
            <a:r>
              <a:rPr lang="ko-KR" altLang="en-US" dirty="0"/>
              <a:t> </a:t>
            </a:r>
            <a:r>
              <a:rPr lang="en-US" altLang="ko-KR" dirty="0"/>
              <a:t>(Polymorphism)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같은 타입이지만 실행 결과가 다양한 객체를 대입할 수 있는 성질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700808"/>
            <a:ext cx="6517923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27863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39364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객체와 클래스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현실세계 </a:t>
            </a:r>
            <a:r>
              <a:rPr lang="en-US" altLang="ko-KR" dirty="0"/>
              <a:t>:  </a:t>
            </a:r>
            <a:r>
              <a:rPr lang="ko-KR" altLang="en-US" dirty="0"/>
              <a:t>설계도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/>
              <a:t> 객체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자바 </a:t>
            </a:r>
            <a:r>
              <a:rPr lang="en-US" altLang="ko-KR" dirty="0"/>
              <a:t>: </a:t>
            </a:r>
            <a:r>
              <a:rPr lang="ko-KR" altLang="en-US" dirty="0"/>
              <a:t>클래스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/>
              <a:t> </a:t>
            </a:r>
            <a:r>
              <a:rPr lang="ko-KR" altLang="en-US" dirty="0" err="1"/>
              <a:t>인스턴스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클래스에는 객체를 생성하기 위한 필드와 </a:t>
            </a:r>
            <a:r>
              <a:rPr lang="ko-KR" altLang="en-US" dirty="0" err="1"/>
              <a:t>메소드가</a:t>
            </a:r>
            <a:r>
              <a:rPr lang="ko-KR" altLang="en-US" dirty="0"/>
              <a:t> 정의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클래스로부터 만들어진 객체를 해당 클래스의 </a:t>
            </a:r>
            <a:r>
              <a:rPr lang="ko-KR" altLang="en-US" dirty="0" err="1"/>
              <a:t>인스턴스</a:t>
            </a:r>
            <a:r>
              <a:rPr lang="en-US" altLang="ko-KR" dirty="0"/>
              <a:t>(instance) </a:t>
            </a:r>
            <a:r>
              <a:rPr lang="ko-KR" altLang="en-US"/>
              <a:t>라고 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하나의 클래스로부터 여러 개의 </a:t>
            </a:r>
            <a:r>
              <a:rPr lang="ko-KR" altLang="en-US" dirty="0" err="1"/>
              <a:t>인스턴스를</a:t>
            </a:r>
            <a:r>
              <a:rPr lang="ko-KR" altLang="en-US" dirty="0"/>
              <a:t> 만들 수 있음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924944"/>
            <a:ext cx="7162800" cy="284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232645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8757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클래스 구성 요소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필드</a:t>
            </a:r>
            <a:r>
              <a:rPr lang="en-US" altLang="ko-KR" dirty="0"/>
              <a:t>(Field)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생성자</a:t>
            </a:r>
            <a:r>
              <a:rPr lang="en-US" altLang="ko-KR" dirty="0"/>
              <a:t>(Constructor)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메소드</a:t>
            </a:r>
            <a:r>
              <a:rPr lang="en-US" altLang="ko-KR" dirty="0"/>
              <a:t>(Method)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60848"/>
            <a:ext cx="7643813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397800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83392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클래스 선언과 컴파일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소스 파일 생성</a:t>
            </a:r>
            <a:r>
              <a:rPr lang="en-US" altLang="ko-KR" dirty="0"/>
              <a:t>: </a:t>
            </a:r>
            <a:r>
              <a:rPr lang="ko-KR" altLang="en-US" dirty="0"/>
              <a:t>클래스이름</a:t>
            </a:r>
            <a:r>
              <a:rPr lang="en-US" altLang="ko-KR" dirty="0"/>
              <a:t>.java (</a:t>
            </a:r>
            <a:r>
              <a:rPr lang="ko-KR" altLang="en-US" dirty="0"/>
              <a:t>대소문자 주의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소스 작성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소스 파일당 하나의 클래스를 선언하는 것이 관례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두 개 이상의 클래스도 선언 가능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소스 파일 이름과 동일한 클래스만 </a:t>
            </a:r>
            <a:r>
              <a:rPr lang="en-US" altLang="ko-KR" dirty="0"/>
              <a:t>public</a:t>
            </a:r>
            <a:r>
              <a:rPr lang="ko-KR" altLang="en-US" dirty="0"/>
              <a:t>으로 선언 가능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선언한 개수만큼 바이트 코드 파일이 생성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8225"/>
            <a:ext cx="2320925" cy="92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화살표 연결선 5"/>
          <p:cNvCxnSpPr/>
          <p:nvPr/>
        </p:nvCxnSpPr>
        <p:spPr>
          <a:xfrm>
            <a:off x="3311525" y="2136850"/>
            <a:ext cx="1785938" cy="15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97275" y="1708225"/>
            <a:ext cx="877888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latin typeface="+mj-ea"/>
                <a:ea typeface="+mj-ea"/>
              </a:rPr>
              <a:t>컴파일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67325" y="1922537"/>
            <a:ext cx="1687513" cy="3381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600">
                <a:latin typeface="+mj-ea"/>
                <a:ea typeface="+mj-ea"/>
              </a:rPr>
              <a:t>클래스이름</a:t>
            </a:r>
            <a:r>
              <a:rPr lang="en-US" altLang="ko-KR" sz="1600">
                <a:latin typeface="+mj-ea"/>
                <a:ea typeface="+mj-ea"/>
              </a:rPr>
              <a:t>.class</a:t>
            </a: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97275" y="2136850"/>
            <a:ext cx="1101725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javac.exe</a:t>
            </a:r>
            <a:endParaRPr lang="ko-KR" altLang="en-US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4581128"/>
            <a:ext cx="2214563" cy="3397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600">
                <a:latin typeface="+mj-ea"/>
                <a:ea typeface="+mj-ea"/>
              </a:rPr>
              <a:t>Car.java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8200" y="4981178"/>
            <a:ext cx="2214563" cy="160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>
                <a:latin typeface="+mj-ea"/>
                <a:ea typeface="+mj-ea"/>
              </a:rPr>
              <a:t>public class Car {</a:t>
            </a:r>
          </a:p>
          <a:p>
            <a:pPr>
              <a:defRPr/>
            </a:pPr>
            <a:endParaRPr lang="en-US" altLang="ko-KR" sz="140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400">
                <a:latin typeface="+mj-ea"/>
                <a:ea typeface="+mj-ea"/>
              </a:rPr>
              <a:t>}</a:t>
            </a:r>
          </a:p>
          <a:p>
            <a:pPr>
              <a:defRPr/>
            </a:pPr>
            <a:endParaRPr lang="en-US" altLang="ko-KR" sz="140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400">
                <a:latin typeface="+mj-ea"/>
                <a:ea typeface="+mj-ea"/>
              </a:rPr>
              <a:t>class Tire {</a:t>
            </a:r>
          </a:p>
          <a:p>
            <a:pPr>
              <a:defRPr/>
            </a:pPr>
            <a:endParaRPr lang="en-US" altLang="ko-KR" sz="140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400">
                <a:latin typeface="+mj-ea"/>
                <a:ea typeface="+mj-ea"/>
              </a:rPr>
              <a:t>}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3267075" y="5724128"/>
            <a:ext cx="1785938" cy="317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52825" y="5295503"/>
            <a:ext cx="877888" cy="371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>
                <a:latin typeface="+mj-ea"/>
                <a:ea typeface="+mj-ea"/>
              </a:rPr>
              <a:t>컴파일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22875" y="5311378"/>
            <a:ext cx="1001713" cy="831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>
                <a:latin typeface="+mj-ea"/>
                <a:ea typeface="+mj-ea"/>
              </a:rPr>
              <a:t>Car.class</a:t>
            </a:r>
          </a:p>
          <a:p>
            <a:pPr>
              <a:defRPr/>
            </a:pPr>
            <a:endParaRPr lang="en-US" altLang="ko-KR" sz="160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600">
                <a:latin typeface="+mj-ea"/>
                <a:ea typeface="+mj-ea"/>
              </a:rPr>
              <a:t>Tire.class</a:t>
            </a:r>
            <a:endParaRPr lang="ko-KR" altLang="en-US" sz="1600"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52825" y="5724128"/>
            <a:ext cx="1101725" cy="3714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>
                <a:latin typeface="+mj-ea"/>
                <a:ea typeface="+mj-ea"/>
              </a:rPr>
              <a:t>javac.exe</a:t>
            </a:r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8915559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093882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클래스 용도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라이브러리</a:t>
            </a:r>
            <a:r>
              <a:rPr lang="en-US" altLang="ko-KR" dirty="0"/>
              <a:t>(API: Application Program Interface) </a:t>
            </a:r>
            <a:r>
              <a:rPr lang="ko-KR" altLang="en-US" dirty="0"/>
              <a:t>용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자체적으로 실행되지 않음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다른 클래스에서 이용할 목적으로 만든 클래스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실행용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main() </a:t>
            </a:r>
            <a:r>
              <a:rPr lang="ko-KR" altLang="en-US" dirty="0" err="1"/>
              <a:t>메소드를</a:t>
            </a:r>
            <a:r>
              <a:rPr lang="ko-KR" altLang="en-US" dirty="0"/>
              <a:t> 가지고 있는 클래스로 실행할 목적으로 만든 클래스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717032"/>
            <a:ext cx="8169275" cy="506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951793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7710765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ko-KR" altLang="en-US" dirty="0" err="1">
                <a:latin typeface="+mn-ea"/>
              </a:rPr>
              <a:t>인스턴스가</a:t>
            </a:r>
            <a:r>
              <a:rPr lang="ko-KR" altLang="en-US" dirty="0">
                <a:latin typeface="+mn-ea"/>
              </a:rPr>
              <a:t> 생성될 때마다 호출되는 </a:t>
            </a:r>
            <a:r>
              <a:rPr lang="en-US" altLang="ko-KR" dirty="0">
                <a:latin typeface="+mn-ea"/>
              </a:rPr>
              <a:t>‘</a:t>
            </a:r>
            <a:r>
              <a:rPr lang="ko-KR" altLang="en-US" b="1" dirty="0" err="1">
                <a:latin typeface="+mn-ea"/>
              </a:rPr>
              <a:t>인스턴스</a:t>
            </a:r>
            <a:r>
              <a:rPr lang="ko-KR" altLang="en-US" b="1" dirty="0">
                <a:latin typeface="+mn-ea"/>
              </a:rPr>
              <a:t> 초기화 </a:t>
            </a:r>
            <a:r>
              <a:rPr lang="ko-KR" altLang="en-US" b="1" dirty="0" err="1">
                <a:latin typeface="+mn-ea"/>
              </a:rPr>
              <a:t>메소드</a:t>
            </a:r>
            <a:r>
              <a:rPr lang="en-US" altLang="ko-KR" dirty="0">
                <a:latin typeface="+mn-ea"/>
              </a:rPr>
              <a:t>’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인스턴스</a:t>
            </a:r>
            <a:r>
              <a:rPr lang="ko-KR" altLang="en-US" dirty="0">
                <a:latin typeface="+mn-ea"/>
              </a:rPr>
              <a:t> 변수의 초기화 또는 </a:t>
            </a:r>
            <a:r>
              <a:rPr lang="ko-KR" altLang="en-US" dirty="0" err="1">
                <a:latin typeface="+mn-ea"/>
              </a:rPr>
              <a:t>인스턴스</a:t>
            </a:r>
            <a:r>
              <a:rPr lang="ko-KR" altLang="en-US" dirty="0">
                <a:latin typeface="+mn-ea"/>
              </a:rPr>
              <a:t> 생성시 수행할 작업에 사용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몇가지</a:t>
            </a:r>
            <a:r>
              <a:rPr lang="ko-KR" altLang="en-US" dirty="0">
                <a:latin typeface="+mn-ea"/>
              </a:rPr>
              <a:t> 조건을 제외하고는 </a:t>
            </a:r>
            <a:r>
              <a:rPr lang="ko-KR" altLang="en-US" dirty="0" err="1">
                <a:latin typeface="+mn-ea"/>
              </a:rPr>
              <a:t>메소드와</a:t>
            </a:r>
            <a:r>
              <a:rPr lang="ko-KR" altLang="en-US" dirty="0">
                <a:latin typeface="+mn-ea"/>
              </a:rPr>
              <a:t> 같다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모든 클래스에는 반드시 하나 이상의 생성자가 있어야 한다</a:t>
            </a:r>
            <a:r>
              <a:rPr lang="en-US" altLang="ko-KR" b="1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new </a:t>
            </a:r>
            <a:r>
              <a:rPr lang="ko-KR" altLang="en-US" dirty="0">
                <a:latin typeface="+mn-ea"/>
              </a:rPr>
              <a:t>연산자에 의해 호출되어 객체의 초기화 담당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12926"/>
            <a:ext cx="2752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503265"/>
            <a:ext cx="82867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638841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생성자의 기본 문법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생성자의 이름은 클래스의 이름과 같아야 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생성자는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리턴값이</a:t>
            </a:r>
            <a:r>
              <a:rPr lang="ko-KR" altLang="en-US" dirty="0">
                <a:latin typeface="+mn-ea"/>
              </a:rPr>
              <a:t> 없다</a:t>
            </a:r>
            <a:r>
              <a:rPr lang="en-US" altLang="ko-KR" dirty="0">
                <a:latin typeface="+mn-ea"/>
              </a:rPr>
              <a:t>. (</a:t>
            </a:r>
            <a:r>
              <a:rPr lang="ko-KR" altLang="en-US" dirty="0">
                <a:latin typeface="+mn-ea"/>
              </a:rPr>
              <a:t>하지만 </a:t>
            </a:r>
            <a:r>
              <a:rPr lang="en-US" altLang="ko-KR" dirty="0">
                <a:latin typeface="+mn-ea"/>
              </a:rPr>
              <a:t>void</a:t>
            </a:r>
            <a:r>
              <a:rPr lang="ko-KR" altLang="en-US" dirty="0">
                <a:latin typeface="+mn-ea"/>
              </a:rPr>
              <a:t>를 쓰지 않는다</a:t>
            </a:r>
            <a:r>
              <a:rPr lang="en-US" altLang="ko-KR" dirty="0">
                <a:latin typeface="+mn-ea"/>
              </a:rPr>
              <a:t>.)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49911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3026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8297464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매개변수가 없는 </a:t>
            </a:r>
            <a:r>
              <a:rPr lang="ko-KR" altLang="en-US" dirty="0" err="1">
                <a:latin typeface="+mn-ea"/>
              </a:rPr>
              <a:t>생성자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ko-KR" altLang="en-US" dirty="0" err="1">
                <a:latin typeface="+mn-ea"/>
              </a:rPr>
              <a:t>생성자를</a:t>
            </a:r>
            <a:r>
              <a:rPr lang="ko-KR" altLang="en-US" dirty="0">
                <a:latin typeface="+mn-ea"/>
              </a:rPr>
              <a:t> 선언하지 않은 경우 컴파일 시 자동 추가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클래스에 생성자가 하나도 없으면 컴파일러가 기본 </a:t>
            </a:r>
            <a:r>
              <a:rPr lang="ko-KR" altLang="en-US" dirty="0" err="1">
                <a:latin typeface="+mn-ea"/>
              </a:rPr>
              <a:t>생성자를</a:t>
            </a:r>
            <a:r>
              <a:rPr lang="ko-KR" altLang="en-US" dirty="0">
                <a:latin typeface="+mn-ea"/>
              </a:rPr>
              <a:t> 추가한다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(</a:t>
            </a:r>
            <a:r>
              <a:rPr lang="ko-KR" altLang="en-US" dirty="0">
                <a:latin typeface="+mn-ea"/>
              </a:rPr>
              <a:t>생성자가 하나라도 있으면 컴파일러는 기본 </a:t>
            </a:r>
            <a:r>
              <a:rPr lang="ko-KR" altLang="en-US" dirty="0" err="1">
                <a:latin typeface="+mn-ea"/>
              </a:rPr>
              <a:t>생성자를</a:t>
            </a:r>
            <a:r>
              <a:rPr lang="ko-KR" altLang="en-US" dirty="0">
                <a:latin typeface="+mn-ea"/>
              </a:rPr>
              <a:t> 추가하지 않는다</a:t>
            </a:r>
            <a:r>
              <a:rPr lang="en-US" altLang="ko-KR" dirty="0">
                <a:latin typeface="+mn-ea"/>
              </a:rPr>
              <a:t>.)</a:t>
            </a:r>
            <a:endParaRPr lang="ko-KR" alt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636912"/>
            <a:ext cx="7437438" cy="1160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44" y="4076885"/>
            <a:ext cx="2902524" cy="938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2903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59314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프로그래밍 언어의 역할은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사람과 컴퓨터의 대화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사람의 언어와 기계어 사이에서 다리와 같은 역할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저급 언어와 고급 언어로 구분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904163" cy="407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864" y="332656"/>
            <a:ext cx="6757171" cy="2723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자바 프로그램</a:t>
            </a:r>
            <a:r>
              <a:rPr lang="en-US" altLang="ko-KR" dirty="0"/>
              <a:t>(</a:t>
            </a:r>
            <a:r>
              <a:rPr lang="ko-KR" altLang="en-US" dirty="0"/>
              <a:t>바이트 코드</a:t>
            </a:r>
            <a:r>
              <a:rPr lang="en-US" altLang="ko-KR" dirty="0"/>
              <a:t>)</a:t>
            </a:r>
            <a:r>
              <a:rPr lang="ko-KR" altLang="en-US" dirty="0"/>
              <a:t> 실행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 err="1"/>
              <a:t>툴바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    - Package Explorer – </a:t>
            </a:r>
            <a:r>
              <a:rPr lang="ko-KR" altLang="en-US" dirty="0" err="1"/>
              <a:t>우클릭</a:t>
            </a:r>
            <a:r>
              <a:rPr lang="en-US" altLang="ko-KR" dirty="0"/>
              <a:t> – Run As – Java Application</a:t>
            </a:r>
          </a:p>
        </p:txBody>
      </p:sp>
      <p:sp>
        <p:nvSpPr>
          <p:cNvPr id="3" name="타원 2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88" y="1694967"/>
            <a:ext cx="4098868" cy="7209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2697234" y="2060849"/>
            <a:ext cx="231161" cy="2425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88" y="2970511"/>
            <a:ext cx="4530916" cy="343658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02542613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2765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BCC426-6F41-0201-4B6D-09DA290FDF3E}"/>
              </a:ext>
            </a:extLst>
          </p:cNvPr>
          <p:cNvSpPr txBox="1"/>
          <p:nvPr/>
        </p:nvSpPr>
        <p:spPr>
          <a:xfrm>
            <a:off x="7628025" y="559713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ch08.Car1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0A7E6A-0D9B-448B-9230-9578D9D5B3A2}"/>
              </a:ext>
            </a:extLst>
          </p:cNvPr>
          <p:cNvSpPr txBox="1"/>
          <p:nvPr/>
        </p:nvSpPr>
        <p:spPr>
          <a:xfrm>
            <a:off x="827584" y="836712"/>
            <a:ext cx="7704856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Car1()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빨강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F9A3B5-CF98-8854-C83E-F516CEA7FBDD}"/>
              </a:ext>
            </a:extLst>
          </p:cNvPr>
          <p:cNvSpPr txBox="1"/>
          <p:nvPr/>
        </p:nvSpPr>
        <p:spPr>
          <a:xfrm>
            <a:off x="7260937" y="3116686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ch08.Car1Main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9710C6-662A-0B91-3578-A1D522EB99B7}"/>
              </a:ext>
            </a:extLst>
          </p:cNvPr>
          <p:cNvSpPr txBox="1"/>
          <p:nvPr/>
        </p:nvSpPr>
        <p:spPr>
          <a:xfrm>
            <a:off x="827584" y="3393685"/>
            <a:ext cx="7704856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Car1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Car1();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8F3107-C511-DE75-3563-FD0200ACB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190" y="4871013"/>
            <a:ext cx="857250" cy="69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794494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81724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매개변수가 있는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클래스에 생성자가 명시적으로 선언된 경우 반드시 선언된 </a:t>
            </a:r>
            <a:r>
              <a:rPr lang="ko-KR" altLang="en-US" dirty="0" err="1">
                <a:latin typeface="+mn-ea"/>
              </a:rPr>
              <a:t>생성자</a:t>
            </a:r>
            <a:r>
              <a:rPr lang="ko-KR" altLang="en-US" dirty="0">
                <a:latin typeface="+mn-ea"/>
              </a:rPr>
              <a:t> 사용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B4851EFC-7068-4C1C-BBEE-0B98E83F3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93" y="1175352"/>
            <a:ext cx="7064212" cy="1589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6A0ACA3-7B69-4A00-BDBD-B346D370A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26" y="3097187"/>
            <a:ext cx="7669538" cy="619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71388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5125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매개변수가 있는 </a:t>
            </a:r>
            <a:r>
              <a:rPr lang="ko-KR" altLang="en-US" dirty="0" err="1"/>
              <a:t>생성자</a:t>
            </a:r>
            <a:r>
              <a:rPr lang="ko-KR" altLang="en-US" dirty="0"/>
              <a:t> 사용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DEB2E-7BF3-ACF4-CEB7-F8ED2AC538AE}"/>
              </a:ext>
            </a:extLst>
          </p:cNvPr>
          <p:cNvSpPr txBox="1"/>
          <p:nvPr/>
        </p:nvSpPr>
        <p:spPr>
          <a:xfrm>
            <a:off x="7628025" y="559713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ch08.Car2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0EEDE2-99DE-04BE-D8ED-2356E6CE3882}"/>
              </a:ext>
            </a:extLst>
          </p:cNvPr>
          <p:cNvSpPr txBox="1"/>
          <p:nvPr/>
        </p:nvSpPr>
        <p:spPr>
          <a:xfrm>
            <a:off x="827584" y="836712"/>
            <a:ext cx="7704856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Car2(String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84A71A-0B4F-BB9A-8F96-C930B79DC911}"/>
              </a:ext>
            </a:extLst>
          </p:cNvPr>
          <p:cNvSpPr txBox="1"/>
          <p:nvPr/>
        </p:nvSpPr>
        <p:spPr>
          <a:xfrm>
            <a:off x="7260937" y="3116686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ch08.Car2Main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50359B-6D8B-CB96-AD19-C9611A842098}"/>
              </a:ext>
            </a:extLst>
          </p:cNvPr>
          <p:cNvSpPr txBox="1"/>
          <p:nvPr/>
        </p:nvSpPr>
        <p:spPr>
          <a:xfrm>
            <a:off x="827584" y="3393685"/>
            <a:ext cx="7704856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Car2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Car2(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빨강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2);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2CE64B-6FD2-3541-31A9-7B42FBED6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190" y="4871013"/>
            <a:ext cx="857250" cy="69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693602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781976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생성자를</a:t>
            </a:r>
            <a:r>
              <a:rPr lang="ko-KR" altLang="en-US" dirty="0"/>
              <a:t> </a:t>
            </a:r>
            <a:r>
              <a:rPr lang="ko-KR" altLang="en-US" dirty="0" err="1"/>
              <a:t>여러가지</a:t>
            </a:r>
            <a:r>
              <a:rPr lang="ko-KR" altLang="en-US" dirty="0"/>
              <a:t> 형태로 만드는 이유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객체 생성할 때 외부 값으로 객체를 초기화할 필요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외부 값이 어떤 타입으로 몇 개가 제공될 지 모름 </a:t>
            </a:r>
            <a:r>
              <a:rPr lang="en-US" altLang="ko-KR" dirty="0"/>
              <a:t>- </a:t>
            </a:r>
            <a:r>
              <a:rPr lang="ko-KR" altLang="en-US" dirty="0" err="1"/>
              <a:t>생성자도</a:t>
            </a:r>
            <a:r>
              <a:rPr lang="ko-KR" altLang="en-US" dirty="0"/>
              <a:t> 다양화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생성자</a:t>
            </a:r>
            <a:r>
              <a:rPr lang="ko-KR" altLang="en-US" dirty="0"/>
              <a:t> 오버로딩</a:t>
            </a:r>
            <a:r>
              <a:rPr lang="en-US" altLang="ko-KR" dirty="0"/>
              <a:t>(Overloading)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매개변수의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순서가 다른 </a:t>
            </a:r>
            <a:r>
              <a:rPr lang="ko-KR" altLang="en-US" dirty="0" err="1"/>
              <a:t>생성자</a:t>
            </a:r>
            <a:r>
              <a:rPr lang="ko-KR" altLang="en-US" dirty="0"/>
              <a:t> 여러 개 선언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2780928"/>
            <a:ext cx="69373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50" y="4566866"/>
            <a:ext cx="3519488" cy="1450975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213" y="4282703"/>
            <a:ext cx="3906837" cy="531813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5032003"/>
            <a:ext cx="2889250" cy="99695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타원 9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07284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5125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여러가지</a:t>
            </a:r>
            <a:r>
              <a:rPr lang="ko-KR" altLang="en-US" dirty="0"/>
              <a:t> 형태의 </a:t>
            </a:r>
            <a:r>
              <a:rPr lang="ko-KR" altLang="en-US" dirty="0" err="1"/>
              <a:t>생성자</a:t>
            </a:r>
            <a:r>
              <a:rPr lang="ko-KR" altLang="en-US" dirty="0"/>
              <a:t>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C34C0-D9AD-7BDA-7E70-E319A8BED707}"/>
              </a:ext>
            </a:extLst>
          </p:cNvPr>
          <p:cNvSpPr txBox="1"/>
          <p:nvPr/>
        </p:nvSpPr>
        <p:spPr>
          <a:xfrm>
            <a:off x="7628025" y="559713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ch08.Car3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BBBA-D483-0271-7550-2237CED7E4FC}"/>
              </a:ext>
            </a:extLst>
          </p:cNvPr>
          <p:cNvSpPr txBox="1"/>
          <p:nvPr/>
        </p:nvSpPr>
        <p:spPr>
          <a:xfrm>
            <a:off x="827584" y="836712"/>
            <a:ext cx="7704856" cy="48013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Car3()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파랑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4;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Car3(String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4;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Car3(String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76602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38801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(ch08.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프로그램이 동작될 수 있도록 코드 작성하기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5330F-DC55-922D-00DD-6851E686C111}"/>
              </a:ext>
            </a:extLst>
          </p:cNvPr>
          <p:cNvSpPr txBox="1"/>
          <p:nvPr/>
        </p:nvSpPr>
        <p:spPr>
          <a:xfrm>
            <a:off x="827584" y="1268760"/>
            <a:ext cx="7704856" cy="22467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01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bottom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400" b="1">
                <a:solidFill>
                  <a:srgbClr val="000000"/>
                </a:solidFill>
                <a:latin typeface="Consolas" panose="020B0609020204030204" pitchFamily="49" charset="0"/>
              </a:rPr>
              <a:t>① 기본 생성자 작성</a:t>
            </a:r>
            <a:endParaRPr lang="en-US" altLang="ko-KR" sz="14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② 매개변수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개 생성자 작성</a:t>
            </a:r>
            <a:endParaRPr lang="en-US" altLang="ko-KR" sz="14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③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getArea 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메소드 작성</a:t>
            </a:r>
            <a:endParaRPr lang="en-US" altLang="ko-KR" sz="1400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④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bottom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과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height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의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setter 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메소드 작성</a:t>
            </a:r>
            <a:endParaRPr lang="en-US" altLang="ko-KR" sz="1400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400" b="1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B14F33-EB0E-F5BC-7E70-B784958CBF80}"/>
              </a:ext>
            </a:extLst>
          </p:cNvPr>
          <p:cNvSpPr txBox="1"/>
          <p:nvPr/>
        </p:nvSpPr>
        <p:spPr>
          <a:xfrm>
            <a:off x="827584" y="3686888"/>
            <a:ext cx="7704856" cy="28931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01Main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연습문제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01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연습문제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01();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기본 생성자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.setBottom(100.0f);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.setHeight(200.0f);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tArea1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.getArea();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tArea1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연습문제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01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연습문제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01(20f, 50f);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매개변수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2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개 생성자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tArea2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.getArea();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tArea2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BCB6C05-FBA5-7DDE-81EB-8A77CA5D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192" y="5805264"/>
            <a:ext cx="1276350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746876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51250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여러가지</a:t>
            </a:r>
            <a:r>
              <a:rPr lang="ko-KR" altLang="en-US" dirty="0"/>
              <a:t> 형태의 </a:t>
            </a:r>
            <a:r>
              <a:rPr lang="ko-KR" altLang="en-US" dirty="0" err="1"/>
              <a:t>생성자</a:t>
            </a:r>
            <a:r>
              <a:rPr lang="ko-KR" altLang="en-US" dirty="0"/>
              <a:t>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3C34C0-D9AD-7BDA-7E70-E319A8BED707}"/>
              </a:ext>
            </a:extLst>
          </p:cNvPr>
          <p:cNvSpPr txBox="1"/>
          <p:nvPr/>
        </p:nvSpPr>
        <p:spPr>
          <a:xfrm>
            <a:off x="7260937" y="559713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ch08.Car3Main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2EBBBA-D483-0271-7550-2237CED7E4FC}"/>
              </a:ext>
            </a:extLst>
          </p:cNvPr>
          <p:cNvSpPr txBox="1"/>
          <p:nvPr/>
        </p:nvSpPr>
        <p:spPr>
          <a:xfrm>
            <a:off x="827584" y="836712"/>
            <a:ext cx="7704856" cy="3139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Car3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Car3();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Car3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Car3(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빨강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Car3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Car3(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노랑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2);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28E72C-93A2-5437-1A49-C2ACB40CB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190" y="4253032"/>
            <a:ext cx="857250" cy="1895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542255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7479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생성자</a:t>
            </a:r>
            <a:r>
              <a:rPr lang="en-US" altLang="ko-KR" dirty="0"/>
              <a:t> </a:t>
            </a:r>
            <a:r>
              <a:rPr lang="ko-KR" altLang="en-US" dirty="0"/>
              <a:t>필드 초기화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기본값으로 변수에 값을 할당하고 값을 바꿀 변수만 초기화 가능</a:t>
            </a:r>
            <a:endParaRPr lang="en-US" altLang="ko-KR" dirty="0">
              <a:latin typeface="+mn-ea"/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CED332D-F343-41D9-9B74-98BFF841F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24744"/>
            <a:ext cx="7924800" cy="361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>
            <a:extLst>
              <a:ext uri="{FF2B5EF4-FFF2-40B4-BE49-F238E27FC236}">
                <a16:creationId xmlns:a16="http://schemas.microsoft.com/office/drawing/2014/main" id="{1CDC7F71-B31D-4DAF-96A1-5A84FA0C1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20" y="4739408"/>
            <a:ext cx="790708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4036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8485015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생성자</a:t>
            </a:r>
            <a:r>
              <a:rPr lang="en-US" altLang="ko-KR" dirty="0"/>
              <a:t> </a:t>
            </a:r>
            <a:r>
              <a:rPr lang="ko-KR" altLang="en-US" dirty="0"/>
              <a:t>필드 초기화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변수명은</a:t>
            </a:r>
            <a:r>
              <a:rPr lang="ko-KR" altLang="en-US" dirty="0">
                <a:latin typeface="+mn-ea"/>
              </a:rPr>
              <a:t> 상관없으나 가능한 한 필드의 이름과 동일하게 사용할 것을 권장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필드명과</a:t>
            </a:r>
            <a:r>
              <a:rPr lang="ko-KR" altLang="en-US" dirty="0">
                <a:latin typeface="+mn-ea"/>
              </a:rPr>
              <a:t> 매개변수의 이름이 같은 경우 </a:t>
            </a:r>
            <a:r>
              <a:rPr lang="en-US" altLang="ko-KR" dirty="0">
                <a:latin typeface="+mn-ea"/>
              </a:rPr>
              <a:t>this </a:t>
            </a:r>
            <a:r>
              <a:rPr lang="ko-KR" altLang="en-US" dirty="0">
                <a:latin typeface="+mn-ea"/>
              </a:rPr>
              <a:t>키워드로 표현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40" y="1537320"/>
            <a:ext cx="76962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099350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187102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/>
              <a:t>참조변수 </a:t>
            </a:r>
            <a:r>
              <a:rPr lang="en-US" altLang="ko-KR"/>
              <a:t>this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9FAAB-B3C9-77B9-72B8-54526BFB1947}"/>
              </a:ext>
            </a:extLst>
          </p:cNvPr>
          <p:cNvSpPr txBox="1"/>
          <p:nvPr/>
        </p:nvSpPr>
        <p:spPr>
          <a:xfrm>
            <a:off x="7628025" y="559713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ch08.Car4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6BC35-1561-BECE-14CD-6D7791B1F362}"/>
              </a:ext>
            </a:extLst>
          </p:cNvPr>
          <p:cNvSpPr txBox="1"/>
          <p:nvPr/>
        </p:nvSpPr>
        <p:spPr>
          <a:xfrm>
            <a:off x="827584" y="836712"/>
            <a:ext cx="7704856" cy="57554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Car4(String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Car4(String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4); 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Car4() { 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setColor(String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 getColor()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setDoor(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getDoor()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2302351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864" y="332656"/>
            <a:ext cx="70888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실행문과 세미콜론 </a:t>
            </a:r>
            <a:r>
              <a:rPr lang="en-US" altLang="ko-KR" dirty="0"/>
              <a:t>( ; 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 err="1"/>
              <a:t>실행문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변수 선언</a:t>
            </a:r>
            <a:r>
              <a:rPr lang="en-US" altLang="ko-KR" dirty="0"/>
              <a:t>, </a:t>
            </a:r>
            <a:r>
              <a:rPr lang="ko-KR" altLang="en-US" dirty="0"/>
              <a:t>값 저장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ko-KR" altLang="en-US" dirty="0"/>
              <a:t> 호출 등의 코드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 err="1"/>
              <a:t>실행문</a:t>
            </a:r>
            <a:r>
              <a:rPr lang="ko-KR" altLang="en-US" dirty="0"/>
              <a:t> 끝에는 반드시 세미콜론</a:t>
            </a:r>
            <a:r>
              <a:rPr lang="en-US" altLang="ko-KR" dirty="0"/>
              <a:t>(;)</a:t>
            </a:r>
            <a:r>
              <a:rPr lang="ko-KR" altLang="en-US" dirty="0"/>
              <a:t>을 붙여 실행문의 끝 표시</a:t>
            </a:r>
            <a:endParaRPr lang="en-US" altLang="ko-KR" dirty="0"/>
          </a:p>
        </p:txBody>
      </p:sp>
      <p:sp>
        <p:nvSpPr>
          <p:cNvPr id="3" name="타원 2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20887"/>
            <a:ext cx="7891561" cy="120033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22760"/>
            <a:ext cx="1961398" cy="106242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385194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187102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/>
              <a:t>참조변수 </a:t>
            </a:r>
            <a:r>
              <a:rPr lang="en-US" altLang="ko-KR"/>
              <a:t>this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A9FAAB-B3C9-77B9-72B8-54526BFB1947}"/>
              </a:ext>
            </a:extLst>
          </p:cNvPr>
          <p:cNvSpPr txBox="1"/>
          <p:nvPr/>
        </p:nvSpPr>
        <p:spPr>
          <a:xfrm>
            <a:off x="7260937" y="559713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ch08.Car4Main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E6BC35-1561-BECE-14CD-6D7791B1F362}"/>
              </a:ext>
            </a:extLst>
          </p:cNvPr>
          <p:cNvSpPr txBox="1"/>
          <p:nvPr/>
        </p:nvSpPr>
        <p:spPr>
          <a:xfrm>
            <a:off x="827584" y="836712"/>
            <a:ext cx="7704856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Car4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Car4();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.getColor());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.getDoor());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Car4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Car4(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4);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.getColor());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.getDoor());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136E0D-86D7-6759-4318-F396434AA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190" y="3145036"/>
            <a:ext cx="857250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18408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734688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생성자에서</a:t>
            </a:r>
            <a:r>
              <a:rPr lang="ko-KR" altLang="en-US" dirty="0"/>
              <a:t>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호출하기 </a:t>
            </a:r>
            <a:r>
              <a:rPr lang="en-US" altLang="ko-KR" dirty="0"/>
              <a:t>– this()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this() – </a:t>
            </a:r>
            <a:r>
              <a:rPr lang="ko-KR" altLang="en-US" dirty="0" err="1">
                <a:latin typeface="+mn-ea"/>
              </a:rPr>
              <a:t>생성자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같은 클래스의 다른 </a:t>
            </a:r>
            <a:r>
              <a:rPr lang="ko-KR" altLang="en-US" dirty="0" err="1">
                <a:latin typeface="+mn-ea"/>
              </a:rPr>
              <a:t>생성자를</a:t>
            </a:r>
            <a:r>
              <a:rPr lang="ko-KR" altLang="en-US" dirty="0">
                <a:latin typeface="+mn-ea"/>
              </a:rPr>
              <a:t> 호출할 때 사용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초기화 내용을 한 </a:t>
            </a:r>
            <a:r>
              <a:rPr lang="ko-KR" altLang="en-US" dirty="0" err="1">
                <a:latin typeface="+mn-ea"/>
              </a:rPr>
              <a:t>생성자에</a:t>
            </a:r>
            <a:r>
              <a:rPr lang="ko-KR" altLang="en-US" dirty="0">
                <a:latin typeface="+mn-ea"/>
              </a:rPr>
              <a:t> 몰아 작성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다른 </a:t>
            </a:r>
            <a:r>
              <a:rPr lang="ko-KR" altLang="en-US" dirty="0" err="1">
                <a:latin typeface="+mn-ea"/>
              </a:rPr>
              <a:t>생성자는</a:t>
            </a:r>
            <a:r>
              <a:rPr lang="ko-KR" altLang="en-US" dirty="0">
                <a:latin typeface="+mn-ea"/>
              </a:rPr>
              <a:t> 초기화 내용을 작성한 </a:t>
            </a:r>
            <a:r>
              <a:rPr lang="ko-KR" altLang="en-US" dirty="0" err="1">
                <a:latin typeface="+mn-ea"/>
              </a:rPr>
              <a:t>생성자를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this(…)</a:t>
            </a:r>
            <a:r>
              <a:rPr lang="ko-KR" altLang="en-US" dirty="0">
                <a:latin typeface="+mn-ea"/>
              </a:rPr>
              <a:t>로 호출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다른 </a:t>
            </a:r>
            <a:r>
              <a:rPr lang="ko-KR" altLang="en-US" dirty="0" err="1">
                <a:latin typeface="+mn-ea"/>
              </a:rPr>
              <a:t>생성자</a:t>
            </a:r>
            <a:r>
              <a:rPr lang="ko-KR" altLang="en-US" dirty="0">
                <a:latin typeface="+mn-ea"/>
              </a:rPr>
              <a:t> 호출은 생성자의 첫 문장에서만 가능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3490863"/>
            <a:ext cx="31623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420888"/>
            <a:ext cx="439102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1008063" y="3315356"/>
            <a:ext cx="3636962" cy="1200329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1" name="Rectangle 18"/>
          <p:cNvSpPr>
            <a:spLocks noChangeArrowheads="1"/>
          </p:cNvSpPr>
          <p:nvPr/>
        </p:nvSpPr>
        <p:spPr bwMode="auto">
          <a:xfrm>
            <a:off x="4824413" y="3315356"/>
            <a:ext cx="3636962" cy="1200329"/>
          </a:xfrm>
          <a:prstGeom prst="rect">
            <a:avLst/>
          </a:prstGeom>
          <a:noFill/>
          <a:ln w="25400" algn="ctr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sp>
        <p:nvSpPr>
          <p:cNvPr id="12" name="Line 46"/>
          <p:cNvSpPr>
            <a:spLocks noChangeShapeType="1"/>
          </p:cNvSpPr>
          <p:nvPr/>
        </p:nvSpPr>
        <p:spPr bwMode="auto">
          <a:xfrm>
            <a:off x="4319588" y="3933775"/>
            <a:ext cx="7921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/>
        </p:nvSpPr>
        <p:spPr bwMode="auto">
          <a:xfrm>
            <a:off x="4787900" y="2997150"/>
            <a:ext cx="3889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+mn-ea"/>
                <a:ea typeface="+mn-ea"/>
              </a:rPr>
              <a:t>* </a:t>
            </a:r>
            <a:r>
              <a:rPr lang="ko-KR" altLang="en-US" sz="1800">
                <a:latin typeface="+mn-ea"/>
                <a:ea typeface="+mn-ea"/>
              </a:rPr>
              <a:t>코드의 재사용성을 높인 코드</a:t>
            </a:r>
          </a:p>
        </p:txBody>
      </p:sp>
    </p:spTree>
    <p:extLst>
      <p:ext uri="{BB962C8B-B14F-4D97-AF65-F5344CB8AC3E}">
        <p14:creationId xmlns:p14="http://schemas.microsoft.com/office/powerpoint/2010/main" val="628960378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97416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생성자에서</a:t>
            </a:r>
            <a:r>
              <a:rPr lang="ko-KR" altLang="en-US" dirty="0"/>
              <a:t> 다른 </a:t>
            </a:r>
            <a:r>
              <a:rPr lang="ko-KR" altLang="en-US" err="1"/>
              <a:t>생성자</a:t>
            </a:r>
            <a:r>
              <a:rPr lang="ko-KR" altLang="en-US"/>
              <a:t> 호출하기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43F82E-2D02-6B7C-4832-BBEE1CC6CD27}"/>
              </a:ext>
            </a:extLst>
          </p:cNvPr>
          <p:cNvSpPr txBox="1"/>
          <p:nvPr/>
        </p:nvSpPr>
        <p:spPr>
          <a:xfrm>
            <a:off x="7628025" y="559713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ch08.Car5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501919-D2E0-5D79-FAC1-CE95C73A7A61}"/>
              </a:ext>
            </a:extLst>
          </p:cNvPr>
          <p:cNvSpPr txBox="1"/>
          <p:nvPr/>
        </p:nvSpPr>
        <p:spPr>
          <a:xfrm>
            <a:off x="827584" y="836712"/>
            <a:ext cx="7704856" cy="42473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Car5()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파랑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4);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자신의 생성자 호출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Car5(String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4);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Car5(String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8996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97416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생성자에서</a:t>
            </a:r>
            <a:r>
              <a:rPr lang="ko-KR" altLang="en-US" dirty="0"/>
              <a:t> 다른 </a:t>
            </a:r>
            <a:r>
              <a:rPr lang="ko-KR" altLang="en-US" err="1"/>
              <a:t>생성자</a:t>
            </a:r>
            <a:r>
              <a:rPr lang="ko-KR" altLang="en-US"/>
              <a:t> 호출하기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4CF8BA-036E-5142-5C5F-AA9F12342360}"/>
              </a:ext>
            </a:extLst>
          </p:cNvPr>
          <p:cNvSpPr txBox="1"/>
          <p:nvPr/>
        </p:nvSpPr>
        <p:spPr>
          <a:xfrm>
            <a:off x="7260938" y="559713"/>
            <a:ext cx="12715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ch08.Car5Main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77C218-B68C-FC4B-B465-9F8E52331FCD}"/>
              </a:ext>
            </a:extLst>
          </p:cNvPr>
          <p:cNvSpPr txBox="1"/>
          <p:nvPr/>
        </p:nvSpPr>
        <p:spPr>
          <a:xfrm>
            <a:off x="827584" y="836712"/>
            <a:ext cx="7704856" cy="3139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Car5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Car5();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Car5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Car5(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빨강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Car5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Car5(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노랑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2);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731B8B4-A6D9-3714-DAFA-39A69C860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190" y="4253032"/>
            <a:ext cx="85725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627350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588663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객체 생성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/>
              <a:t>new </a:t>
            </a:r>
            <a:r>
              <a:rPr lang="ko-KR" altLang="en-US" dirty="0"/>
              <a:t>연산자를 사용하여 메모리에 클래스를 객체로 생성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생성된 객체는 </a:t>
            </a:r>
            <a:r>
              <a:rPr lang="ko-KR" altLang="en-US" dirty="0" err="1"/>
              <a:t>힙</a:t>
            </a:r>
            <a:r>
              <a:rPr lang="ko-KR" altLang="en-US" dirty="0"/>
              <a:t> 메모리 영역에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</a:t>
            </a:r>
            <a:r>
              <a:rPr lang="en-US" altLang="ko-KR" dirty="0"/>
              <a:t>new </a:t>
            </a:r>
            <a:r>
              <a:rPr lang="ko-KR" altLang="en-US" dirty="0"/>
              <a:t>연산자는 객체를 생성한 후 객체 생성 주소 반환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일반적으로 변수에 객체 생성 주소를 저장한 후 활용</a:t>
            </a:r>
            <a:endParaRPr lang="en-US" altLang="ko-KR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340768"/>
            <a:ext cx="2752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020" y="836712"/>
            <a:ext cx="145642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12976"/>
            <a:ext cx="7358063" cy="87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055909"/>
            <a:ext cx="7358063" cy="757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B44C5AE-EB05-4DFB-A979-52959FD9A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549" y="4736976"/>
            <a:ext cx="3906830" cy="16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51887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02761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객체 생성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/>
              <a:t>Student </a:t>
            </a:r>
            <a:r>
              <a:rPr lang="ko-KR" altLang="en-US" dirty="0"/>
              <a:t>객체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실행용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en-US" altLang="ko-KR" dirty="0" err="1"/>
              <a:t>StudentExample</a:t>
            </a:r>
            <a:r>
              <a:rPr lang="en-US" altLang="ko-KR" dirty="0"/>
              <a:t> / </a:t>
            </a:r>
            <a:r>
              <a:rPr lang="ko-KR" altLang="en-US" dirty="0"/>
              <a:t>라이브러리 </a:t>
            </a:r>
            <a:r>
              <a:rPr lang="en-US" altLang="ko-KR" dirty="0"/>
              <a:t>– Student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1F3C8BF-838C-480D-AF55-C3BE3BD2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84712"/>
            <a:ext cx="2066109" cy="533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Picture 2" descr="C:\Users\yongkwon\AppData\Local\Temp\SNAGHTMLc76be1.PNG">
            <a:extLst>
              <a:ext uri="{FF2B5EF4-FFF2-40B4-BE49-F238E27FC236}">
                <a16:creationId xmlns:a16="http://schemas.microsoft.com/office/drawing/2014/main" id="{C0AAFA5A-3919-4F64-87C3-9273AB646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443937"/>
            <a:ext cx="5533918" cy="24252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575" y="1751582"/>
            <a:ext cx="2923889" cy="17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40F50C-05AF-9015-D6D6-26D199A7C850}"/>
              </a:ext>
            </a:extLst>
          </p:cNvPr>
          <p:cNvSpPr txBox="1"/>
          <p:nvPr/>
        </p:nvSpPr>
        <p:spPr>
          <a:xfrm>
            <a:off x="5932117" y="457209"/>
            <a:ext cx="2888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ch07.Student / ch07.StudentExample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652187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9690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인스턴스의</a:t>
            </a:r>
            <a:r>
              <a:rPr lang="ko-KR" altLang="en-US" dirty="0"/>
              <a:t> 생성과 사용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719138" y="4472657"/>
            <a:ext cx="28082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Tv t = new Tv();  </a:t>
            </a: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792163" y="2816895"/>
            <a:ext cx="1547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/>
              <a:t>Tv t;</a:t>
            </a:r>
          </a:p>
        </p:txBody>
      </p:sp>
      <p:sp>
        <p:nvSpPr>
          <p:cNvPr id="23" name="Text Box 13"/>
          <p:cNvSpPr txBox="1">
            <a:spLocks noChangeArrowheads="1"/>
          </p:cNvSpPr>
          <p:nvPr/>
        </p:nvSpPr>
        <p:spPr bwMode="auto">
          <a:xfrm>
            <a:off x="898525" y="1486525"/>
            <a:ext cx="41402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ko-KR" altLang="en-US" sz="1800">
                <a:latin typeface="+mn-ea"/>
                <a:ea typeface="+mn-ea"/>
              </a:rPr>
              <a:t>클래스명 참조변수명</a:t>
            </a:r>
            <a:r>
              <a:rPr lang="en-US" altLang="ko-KR" sz="1800">
                <a:latin typeface="+mn-ea"/>
                <a:ea typeface="+mn-ea"/>
              </a:rPr>
              <a:t>; </a:t>
            </a:r>
          </a:p>
          <a:p>
            <a:pPr eaLnBrk="1" hangingPunct="1"/>
            <a:r>
              <a:rPr lang="ko-KR" altLang="en-US" sz="1800">
                <a:latin typeface="+mn-ea"/>
                <a:ea typeface="+mn-ea"/>
              </a:rPr>
              <a:t>참조변수명 </a:t>
            </a:r>
            <a:r>
              <a:rPr lang="en-US" altLang="ko-KR" sz="1800">
                <a:latin typeface="+mn-ea"/>
                <a:ea typeface="+mn-ea"/>
              </a:rPr>
              <a:t>= new </a:t>
            </a:r>
            <a:r>
              <a:rPr lang="ko-KR" altLang="en-US" sz="1800">
                <a:latin typeface="+mn-ea"/>
                <a:ea typeface="+mn-ea"/>
              </a:rPr>
              <a:t>클래스명</a:t>
            </a:r>
            <a:r>
              <a:rPr lang="en-US" altLang="ko-KR" sz="1800">
                <a:latin typeface="+mn-ea"/>
                <a:ea typeface="+mn-ea"/>
              </a:rPr>
              <a:t>();</a:t>
            </a:r>
          </a:p>
        </p:txBody>
      </p:sp>
      <p:sp>
        <p:nvSpPr>
          <p:cNvPr id="24" name="Text Box 14"/>
          <p:cNvSpPr txBox="1">
            <a:spLocks noChangeArrowheads="1"/>
          </p:cNvSpPr>
          <p:nvPr/>
        </p:nvSpPr>
        <p:spPr bwMode="auto">
          <a:xfrm>
            <a:off x="611188" y="908720"/>
            <a:ext cx="3852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+mn-ea"/>
                <a:ea typeface="+mn-ea"/>
              </a:rPr>
              <a:t>▶ </a:t>
            </a:r>
            <a:r>
              <a:rPr lang="ko-KR" altLang="en-US" sz="1800" dirty="0">
                <a:latin typeface="+mn-ea"/>
                <a:ea typeface="+mn-ea"/>
              </a:rPr>
              <a:t>인스턴스의 생성방법</a:t>
            </a:r>
          </a:p>
        </p:txBody>
      </p:sp>
      <p:sp>
        <p:nvSpPr>
          <p:cNvPr id="25" name="Text Box 15"/>
          <p:cNvSpPr txBox="1">
            <a:spLocks noChangeArrowheads="1"/>
          </p:cNvSpPr>
          <p:nvPr/>
        </p:nvSpPr>
        <p:spPr bwMode="auto">
          <a:xfrm>
            <a:off x="792163" y="3248695"/>
            <a:ext cx="23034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 = new Tv(); </a:t>
            </a:r>
          </a:p>
        </p:txBody>
      </p:sp>
      <p:grpSp>
        <p:nvGrpSpPr>
          <p:cNvPr id="28" name="Group 18"/>
          <p:cNvGrpSpPr>
            <a:grpSpLocks/>
          </p:cNvGrpSpPr>
          <p:nvPr/>
        </p:nvGrpSpPr>
        <p:grpSpPr bwMode="auto">
          <a:xfrm>
            <a:off x="3563938" y="3356645"/>
            <a:ext cx="1258887" cy="346075"/>
            <a:chOff x="2370" y="2999"/>
            <a:chExt cx="793" cy="218"/>
          </a:xfrm>
        </p:grpSpPr>
        <p:sp>
          <p:nvSpPr>
            <p:cNvPr id="29" name="Text Box 19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30" name="Text Box 20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</a:t>
              </a:r>
            </a:p>
          </p:txBody>
        </p:sp>
      </p:grpSp>
      <p:grpSp>
        <p:nvGrpSpPr>
          <p:cNvPr id="31" name="Group 21"/>
          <p:cNvGrpSpPr>
            <a:grpSpLocks/>
          </p:cNvGrpSpPr>
          <p:nvPr/>
        </p:nvGrpSpPr>
        <p:grpSpPr bwMode="auto">
          <a:xfrm>
            <a:off x="5976938" y="3020095"/>
            <a:ext cx="3059112" cy="2368550"/>
            <a:chOff x="3765" y="2651"/>
            <a:chExt cx="1927" cy="1492"/>
          </a:xfrm>
        </p:grpSpPr>
        <p:sp>
          <p:nvSpPr>
            <p:cNvPr id="32" name="Rectangle 22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33" name="Rectangle 23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34" name="Rectangle 24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35" name="Rectangle 25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0</a:t>
              </a:r>
            </a:p>
          </p:txBody>
        </p:sp>
        <p:sp>
          <p:nvSpPr>
            <p:cNvPr id="36" name="Rectangle 26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37" name="Rectangle 27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38" name="Line 28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9" name="Line 29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Line 30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1" name="Line 31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2" name="Line 32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3" name="Line 33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4" name="Line 34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5" name="Line 35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6" name="Line 36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7" name="Text Box 37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color</a:t>
              </a:r>
            </a:p>
          </p:txBody>
        </p:sp>
        <p:sp>
          <p:nvSpPr>
            <p:cNvPr id="48" name="Text Box 38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power</a:t>
              </a:r>
            </a:p>
          </p:txBody>
        </p:sp>
        <p:sp>
          <p:nvSpPr>
            <p:cNvPr id="49" name="Text Box 39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channel</a:t>
              </a:r>
            </a:p>
          </p:txBody>
        </p:sp>
        <p:sp>
          <p:nvSpPr>
            <p:cNvPr id="50" name="Text Box 40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0x100</a:t>
              </a:r>
            </a:p>
          </p:txBody>
        </p:sp>
      </p:grpSp>
      <p:sp>
        <p:nvSpPr>
          <p:cNvPr id="51" name="Text Box 41"/>
          <p:cNvSpPr txBox="1">
            <a:spLocks noChangeArrowheads="1"/>
          </p:cNvSpPr>
          <p:nvPr/>
        </p:nvSpPr>
        <p:spPr bwMode="auto">
          <a:xfrm>
            <a:off x="3868738" y="3356645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0x100</a:t>
            </a:r>
          </a:p>
        </p:txBody>
      </p:sp>
      <p:sp>
        <p:nvSpPr>
          <p:cNvPr id="52" name="Line 42"/>
          <p:cNvSpPr>
            <a:spLocks noChangeShapeType="1"/>
          </p:cNvSpPr>
          <p:nvPr/>
        </p:nvSpPr>
        <p:spPr bwMode="auto">
          <a:xfrm>
            <a:off x="4859338" y="3536032"/>
            <a:ext cx="11890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177525" y="768479"/>
            <a:ext cx="3171509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class Tv {</a:t>
            </a:r>
          </a:p>
          <a:p>
            <a:r>
              <a:rPr lang="en-US" altLang="ko-KR" sz="1400" dirty="0"/>
              <a:t>    String color;</a:t>
            </a:r>
          </a:p>
          <a:p>
            <a:r>
              <a:rPr lang="en-US" altLang="ko-KR" sz="1400" dirty="0"/>
              <a:t>    boolean power;</a:t>
            </a:r>
          </a:p>
          <a:p>
            <a:r>
              <a:rPr lang="en-US" altLang="ko-KR" sz="1400" dirty="0"/>
              <a:t>    int channel;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void power() { power = !power; }</a:t>
            </a:r>
          </a:p>
          <a:p>
            <a:r>
              <a:rPr lang="en-US" altLang="ko-KR" sz="1400" dirty="0"/>
              <a:t>    void channelUp() { channel++; }</a:t>
            </a:r>
          </a:p>
          <a:p>
            <a:r>
              <a:rPr lang="en-US" altLang="ko-KR" sz="1400" dirty="0"/>
              <a:t>    void channelDown() { channel--;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1AF02C2-0238-3AD3-8941-4B13A79E4216}"/>
              </a:ext>
            </a:extLst>
          </p:cNvPr>
          <p:cNvSpPr txBox="1"/>
          <p:nvPr/>
        </p:nvSpPr>
        <p:spPr>
          <a:xfrm>
            <a:off x="8081615" y="457209"/>
            <a:ext cx="73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ch07.Tv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74845070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8362"/>
            <a:ext cx="29690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인스턴스의</a:t>
            </a:r>
            <a:r>
              <a:rPr lang="ko-KR" altLang="en-US" dirty="0"/>
              <a:t> 생성과 사용</a:t>
            </a:r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499814" y="988442"/>
            <a:ext cx="15478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+mn-ea"/>
                <a:ea typeface="+mn-ea"/>
              </a:rPr>
              <a:t>Tv t;</a:t>
            </a:r>
          </a:p>
        </p:txBody>
      </p:sp>
      <p:sp>
        <p:nvSpPr>
          <p:cNvPr id="54" name="Text Box 15"/>
          <p:cNvSpPr txBox="1">
            <a:spLocks noChangeArrowheads="1"/>
          </p:cNvSpPr>
          <p:nvPr/>
        </p:nvSpPr>
        <p:spPr bwMode="auto">
          <a:xfrm>
            <a:off x="499814" y="1420242"/>
            <a:ext cx="23034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+mn-ea"/>
                <a:ea typeface="+mn-ea"/>
              </a:rPr>
              <a:t>t = new </a:t>
            </a:r>
            <a:r>
              <a:rPr lang="en-US" altLang="ko-KR" sz="1800" dirty="0" err="1">
                <a:latin typeface="+mn-ea"/>
                <a:ea typeface="+mn-ea"/>
              </a:rPr>
              <a:t>Tv</a:t>
            </a:r>
            <a:r>
              <a:rPr lang="en-US" altLang="ko-KR" sz="1800" dirty="0">
                <a:latin typeface="+mn-ea"/>
                <a:ea typeface="+mn-ea"/>
              </a:rPr>
              <a:t>(); </a:t>
            </a:r>
          </a:p>
        </p:txBody>
      </p:sp>
      <p:grpSp>
        <p:nvGrpSpPr>
          <p:cNvPr id="55" name="Group 18"/>
          <p:cNvGrpSpPr>
            <a:grpSpLocks/>
          </p:cNvGrpSpPr>
          <p:nvPr/>
        </p:nvGrpSpPr>
        <p:grpSpPr bwMode="auto">
          <a:xfrm>
            <a:off x="2026989" y="3485232"/>
            <a:ext cx="1258887" cy="346075"/>
            <a:chOff x="2370" y="2999"/>
            <a:chExt cx="793" cy="218"/>
          </a:xfrm>
        </p:grpSpPr>
        <p:sp>
          <p:nvSpPr>
            <p:cNvPr id="56" name="Text Box 19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>
                <a:latin typeface="+mn-ea"/>
                <a:ea typeface="+mn-ea"/>
              </a:endParaRPr>
            </a:p>
          </p:txBody>
        </p:sp>
        <p:sp>
          <p:nvSpPr>
            <p:cNvPr id="57" name="Text Box 20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>
                  <a:latin typeface="+mn-ea"/>
                  <a:ea typeface="+mn-ea"/>
                </a:rPr>
                <a:t>t</a:t>
              </a:r>
            </a:p>
          </p:txBody>
        </p:sp>
      </p:grpSp>
      <p:grpSp>
        <p:nvGrpSpPr>
          <p:cNvPr id="58" name="Group 21"/>
          <p:cNvGrpSpPr>
            <a:grpSpLocks/>
          </p:cNvGrpSpPr>
          <p:nvPr/>
        </p:nvGrpSpPr>
        <p:grpSpPr bwMode="auto">
          <a:xfrm>
            <a:off x="3827214" y="3148682"/>
            <a:ext cx="3059112" cy="2368550"/>
            <a:chOff x="3765" y="2651"/>
            <a:chExt cx="1927" cy="1492"/>
          </a:xfrm>
        </p:grpSpPr>
        <p:sp>
          <p:nvSpPr>
            <p:cNvPr id="59" name="Rectangle 22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latin typeface="+mn-ea"/>
                </a:rPr>
                <a:t>channelDown()</a:t>
              </a:r>
            </a:p>
          </p:txBody>
        </p:sp>
        <p:sp>
          <p:nvSpPr>
            <p:cNvPr id="60" name="Rectangle 23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latin typeface="+mn-ea"/>
                </a:rPr>
                <a:t>channelUp()</a:t>
              </a:r>
            </a:p>
          </p:txBody>
        </p:sp>
        <p:sp>
          <p:nvSpPr>
            <p:cNvPr id="61" name="Rectangle 24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latin typeface="+mn-ea"/>
                </a:rPr>
                <a:t>power()</a:t>
              </a:r>
            </a:p>
          </p:txBody>
        </p:sp>
        <p:sp>
          <p:nvSpPr>
            <p:cNvPr id="62" name="Rectangle 25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 dirty="0">
                  <a:latin typeface="+mn-ea"/>
                </a:rPr>
                <a:t>7</a:t>
              </a:r>
            </a:p>
          </p:txBody>
        </p:sp>
        <p:sp>
          <p:nvSpPr>
            <p:cNvPr id="63" name="Rectangle 26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latin typeface="+mn-ea"/>
                </a:rPr>
                <a:t>false</a:t>
              </a:r>
            </a:p>
          </p:txBody>
        </p:sp>
        <p:sp>
          <p:nvSpPr>
            <p:cNvPr id="64" name="Rectangle 27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 dirty="0">
                  <a:latin typeface="+mn-ea"/>
                </a:rPr>
                <a:t>null</a:t>
              </a:r>
            </a:p>
          </p:txBody>
        </p:sp>
        <p:sp>
          <p:nvSpPr>
            <p:cNvPr id="65" name="Line 28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66" name="Line 29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67" name="Line 30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68" name="Line 31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69" name="Line 32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0" name="Line 33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1" name="Line 34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2" name="Line 35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3" name="Line 36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74" name="Text Box 37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>
                  <a:latin typeface="+mn-ea"/>
                  <a:ea typeface="+mn-ea"/>
                </a:rPr>
                <a:t>color</a:t>
              </a:r>
            </a:p>
          </p:txBody>
        </p:sp>
        <p:sp>
          <p:nvSpPr>
            <p:cNvPr id="75" name="Text Box 38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>
                  <a:latin typeface="+mn-ea"/>
                  <a:ea typeface="+mn-ea"/>
                </a:rPr>
                <a:t>power</a:t>
              </a:r>
            </a:p>
          </p:txBody>
        </p:sp>
        <p:sp>
          <p:nvSpPr>
            <p:cNvPr id="76" name="Text Box 39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>
                  <a:latin typeface="+mn-ea"/>
                  <a:ea typeface="+mn-ea"/>
                </a:rPr>
                <a:t>channel</a:t>
              </a:r>
            </a:p>
          </p:txBody>
        </p:sp>
        <p:sp>
          <p:nvSpPr>
            <p:cNvPr id="77" name="Text Box 40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>
                  <a:latin typeface="+mn-ea"/>
                  <a:ea typeface="+mn-ea"/>
                </a:rPr>
                <a:t>0x100</a:t>
              </a:r>
            </a:p>
          </p:txBody>
        </p:sp>
      </p:grpSp>
      <p:sp>
        <p:nvSpPr>
          <p:cNvPr id="78" name="Text Box 41"/>
          <p:cNvSpPr txBox="1">
            <a:spLocks noChangeArrowheads="1"/>
          </p:cNvSpPr>
          <p:nvPr/>
        </p:nvSpPr>
        <p:spPr bwMode="auto">
          <a:xfrm>
            <a:off x="2331789" y="3485232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>
                <a:latin typeface="+mn-ea"/>
                <a:ea typeface="+mn-ea"/>
              </a:rPr>
              <a:t>0x100</a:t>
            </a:r>
          </a:p>
        </p:txBody>
      </p:sp>
      <p:sp>
        <p:nvSpPr>
          <p:cNvPr id="79" name="Line 42"/>
          <p:cNvSpPr>
            <a:spLocks noChangeShapeType="1"/>
          </p:cNvSpPr>
          <p:nvPr/>
        </p:nvSpPr>
        <p:spPr bwMode="auto">
          <a:xfrm>
            <a:off x="3322389" y="3664620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80" name="Text Box 43"/>
          <p:cNvSpPr txBox="1">
            <a:spLocks noChangeArrowheads="1"/>
          </p:cNvSpPr>
          <p:nvPr/>
        </p:nvSpPr>
        <p:spPr bwMode="auto">
          <a:xfrm>
            <a:off x="499814" y="1852042"/>
            <a:ext cx="25558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+mn-ea"/>
                <a:ea typeface="+mn-ea"/>
              </a:rPr>
              <a:t>t.channel = 7; </a:t>
            </a:r>
          </a:p>
        </p:txBody>
      </p:sp>
      <p:sp>
        <p:nvSpPr>
          <p:cNvPr id="82" name="Text Box 47"/>
          <p:cNvSpPr txBox="1">
            <a:spLocks noChangeArrowheads="1"/>
          </p:cNvSpPr>
          <p:nvPr/>
        </p:nvSpPr>
        <p:spPr bwMode="auto">
          <a:xfrm>
            <a:off x="501401" y="2283842"/>
            <a:ext cx="28067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>
                <a:latin typeface="+mn-ea"/>
                <a:ea typeface="+mn-ea"/>
              </a:rPr>
              <a:t>t.channelDown(); </a:t>
            </a:r>
          </a:p>
        </p:txBody>
      </p:sp>
      <p:sp>
        <p:nvSpPr>
          <p:cNvPr id="83" name="Text Box 47"/>
          <p:cNvSpPr txBox="1">
            <a:spLocks noChangeArrowheads="1"/>
          </p:cNvSpPr>
          <p:nvPr/>
        </p:nvSpPr>
        <p:spPr bwMode="auto">
          <a:xfrm>
            <a:off x="533151" y="2717229"/>
            <a:ext cx="51117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 err="1">
                <a:latin typeface="+mn-ea"/>
                <a:ea typeface="+mn-ea"/>
              </a:rPr>
              <a:t>System.out.println</a:t>
            </a:r>
            <a:r>
              <a:rPr lang="en-US" altLang="ko-KR" sz="1800" dirty="0">
                <a:latin typeface="+mn-ea"/>
                <a:ea typeface="+mn-ea"/>
              </a:rPr>
              <a:t>(</a:t>
            </a:r>
            <a:r>
              <a:rPr lang="en-US" altLang="ko-KR" sz="1800" dirty="0" err="1">
                <a:latin typeface="+mn-ea"/>
                <a:ea typeface="+mn-ea"/>
              </a:rPr>
              <a:t>t.channel</a:t>
            </a:r>
            <a:r>
              <a:rPr lang="en-US" altLang="ko-KR" sz="1800" dirty="0">
                <a:latin typeface="+mn-ea"/>
                <a:ea typeface="+mn-ea"/>
              </a:rPr>
              <a:t>);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177525" y="768479"/>
            <a:ext cx="3171509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class Tv {</a:t>
            </a:r>
          </a:p>
          <a:p>
            <a:r>
              <a:rPr lang="en-US" altLang="ko-KR" sz="1400" dirty="0"/>
              <a:t>    String color;</a:t>
            </a:r>
          </a:p>
          <a:p>
            <a:r>
              <a:rPr lang="en-US" altLang="ko-KR" sz="1400" dirty="0"/>
              <a:t>    boolean power;</a:t>
            </a:r>
          </a:p>
          <a:p>
            <a:r>
              <a:rPr lang="en-US" altLang="ko-KR" sz="1400" dirty="0"/>
              <a:t>    int channel;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void power() { power = !power; }</a:t>
            </a:r>
          </a:p>
          <a:p>
            <a:r>
              <a:rPr lang="en-US" altLang="ko-KR" sz="1400" dirty="0"/>
              <a:t>    void channelUp() { channel++; }</a:t>
            </a:r>
          </a:p>
          <a:p>
            <a:r>
              <a:rPr lang="en-US" altLang="ko-KR" sz="1400" dirty="0"/>
              <a:t>    void channelDown() { channel--;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03093E1-4715-6D53-1ACE-5D668CC0D987}"/>
              </a:ext>
            </a:extLst>
          </p:cNvPr>
          <p:cNvSpPr txBox="1"/>
          <p:nvPr/>
        </p:nvSpPr>
        <p:spPr>
          <a:xfrm>
            <a:off x="8081615" y="457209"/>
            <a:ext cx="73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ch07.Tv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847645915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9690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인스턴스의</a:t>
            </a:r>
            <a:r>
              <a:rPr lang="ko-KR" altLang="en-US" dirty="0"/>
              <a:t> 생성과 사용</a:t>
            </a:r>
          </a:p>
        </p:txBody>
      </p:sp>
      <p:sp>
        <p:nvSpPr>
          <p:cNvPr id="126" name="Text Box 11"/>
          <p:cNvSpPr txBox="1">
            <a:spLocks noChangeArrowheads="1"/>
          </p:cNvSpPr>
          <p:nvPr/>
        </p:nvSpPr>
        <p:spPr bwMode="auto">
          <a:xfrm>
            <a:off x="719138" y="764704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err="1"/>
              <a:t>Tv</a:t>
            </a:r>
            <a:r>
              <a:rPr lang="en-US" altLang="ko-KR" sz="2000" dirty="0"/>
              <a:t> t1 = new </a:t>
            </a:r>
            <a:r>
              <a:rPr lang="en-US" altLang="ko-KR" sz="2000" dirty="0" err="1"/>
              <a:t>Tv</a:t>
            </a:r>
            <a:r>
              <a:rPr lang="en-US" altLang="ko-KR" sz="2000" dirty="0"/>
              <a:t>(); </a:t>
            </a:r>
          </a:p>
        </p:txBody>
      </p:sp>
      <p:grpSp>
        <p:nvGrpSpPr>
          <p:cNvPr id="127" name="Group 13"/>
          <p:cNvGrpSpPr>
            <a:grpSpLocks/>
          </p:cNvGrpSpPr>
          <p:nvPr/>
        </p:nvGrpSpPr>
        <p:grpSpPr bwMode="auto">
          <a:xfrm>
            <a:off x="180082" y="3333502"/>
            <a:ext cx="1258887" cy="346075"/>
            <a:chOff x="2370" y="2999"/>
            <a:chExt cx="793" cy="218"/>
          </a:xfrm>
        </p:grpSpPr>
        <p:sp>
          <p:nvSpPr>
            <p:cNvPr id="128" name="Text Box 14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29" name="Text Box 15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t1</a:t>
              </a:r>
            </a:p>
          </p:txBody>
        </p:sp>
      </p:grpSp>
      <p:grpSp>
        <p:nvGrpSpPr>
          <p:cNvPr id="130" name="Group 16"/>
          <p:cNvGrpSpPr>
            <a:grpSpLocks/>
          </p:cNvGrpSpPr>
          <p:nvPr/>
        </p:nvGrpSpPr>
        <p:grpSpPr bwMode="auto">
          <a:xfrm>
            <a:off x="1872357" y="2996952"/>
            <a:ext cx="3059112" cy="2368550"/>
            <a:chOff x="3765" y="2651"/>
            <a:chExt cx="1927" cy="1492"/>
          </a:xfrm>
        </p:grpSpPr>
        <p:sp>
          <p:nvSpPr>
            <p:cNvPr id="131" name="Rectangle 17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132" name="Rectangle 18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133" name="Rectangle 19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134" name="Rectangle 20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endParaRPr lang="ko-KR" altLang="ko-KR" sz="1600">
                <a:ea typeface="굴림" charset="-127"/>
              </a:endParaRPr>
            </a:p>
          </p:txBody>
        </p:sp>
        <p:sp>
          <p:nvSpPr>
            <p:cNvPr id="135" name="Rectangle 21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136" name="Rectangle 22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137" name="Line 23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" name="Line 24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" name="Line 25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" name="Line 26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1" name="Line 27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2" name="Line 28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" name="Line 29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" name="Line 30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5" name="Line 31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6" name="Text Box 32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7" name="Text Box 33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8" name="Text Box 34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9" name="Text Box 35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0x100</a:t>
              </a:r>
            </a:p>
          </p:txBody>
        </p:sp>
      </p:grpSp>
      <p:sp>
        <p:nvSpPr>
          <p:cNvPr id="150" name="Text Box 36"/>
          <p:cNvSpPr txBox="1">
            <a:spLocks noChangeArrowheads="1"/>
          </p:cNvSpPr>
          <p:nvPr/>
        </p:nvSpPr>
        <p:spPr bwMode="auto">
          <a:xfrm>
            <a:off x="484882" y="3333502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0x100</a:t>
            </a:r>
          </a:p>
        </p:txBody>
      </p:sp>
      <p:sp>
        <p:nvSpPr>
          <p:cNvPr id="151" name="Line 37"/>
          <p:cNvSpPr>
            <a:spLocks noChangeShapeType="1"/>
          </p:cNvSpPr>
          <p:nvPr/>
        </p:nvSpPr>
        <p:spPr bwMode="auto">
          <a:xfrm>
            <a:off x="1438969" y="3512889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2" name="Text Box 41"/>
          <p:cNvSpPr txBox="1">
            <a:spLocks noChangeArrowheads="1"/>
          </p:cNvSpPr>
          <p:nvPr/>
        </p:nvSpPr>
        <p:spPr bwMode="auto">
          <a:xfrm>
            <a:off x="719138" y="1129829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err="1"/>
              <a:t>Tv</a:t>
            </a:r>
            <a:r>
              <a:rPr lang="en-US" altLang="ko-KR" sz="2000" dirty="0"/>
              <a:t> t2 = new </a:t>
            </a:r>
            <a:r>
              <a:rPr lang="en-US" altLang="ko-KR" sz="2000" dirty="0" err="1"/>
              <a:t>Tv</a:t>
            </a:r>
            <a:r>
              <a:rPr lang="en-US" altLang="ko-KR" sz="2000" dirty="0"/>
              <a:t>(); </a:t>
            </a:r>
          </a:p>
        </p:txBody>
      </p:sp>
      <p:grpSp>
        <p:nvGrpSpPr>
          <p:cNvPr id="153" name="Group 42"/>
          <p:cNvGrpSpPr>
            <a:grpSpLocks/>
          </p:cNvGrpSpPr>
          <p:nvPr/>
        </p:nvGrpSpPr>
        <p:grpSpPr bwMode="auto">
          <a:xfrm>
            <a:off x="4680644" y="3333502"/>
            <a:ext cx="1258888" cy="346075"/>
            <a:chOff x="2370" y="2999"/>
            <a:chExt cx="793" cy="218"/>
          </a:xfrm>
        </p:grpSpPr>
        <p:sp>
          <p:nvSpPr>
            <p:cNvPr id="154" name="Text Box 43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55" name="Text Box 44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t2</a:t>
              </a:r>
            </a:p>
          </p:txBody>
        </p:sp>
      </p:grpSp>
      <p:grpSp>
        <p:nvGrpSpPr>
          <p:cNvPr id="156" name="Group 45"/>
          <p:cNvGrpSpPr>
            <a:grpSpLocks/>
          </p:cNvGrpSpPr>
          <p:nvPr/>
        </p:nvGrpSpPr>
        <p:grpSpPr bwMode="auto">
          <a:xfrm>
            <a:off x="6445944" y="3004889"/>
            <a:ext cx="3022600" cy="2368550"/>
            <a:chOff x="3765" y="2651"/>
            <a:chExt cx="1927" cy="1492"/>
          </a:xfrm>
        </p:grpSpPr>
        <p:sp>
          <p:nvSpPr>
            <p:cNvPr id="157" name="Rectangle 46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158" name="Rectangle 47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159" name="Rectangle 48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160" name="Rectangle 49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0</a:t>
              </a:r>
            </a:p>
          </p:txBody>
        </p:sp>
        <p:sp>
          <p:nvSpPr>
            <p:cNvPr id="161" name="Rectangle 50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162" name="Rectangle 51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163" name="Line 52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" name="Line 53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5" name="Line 54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6" name="Line 55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7" name="Line 56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8" name="Line 57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9" name="Line 58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0" name="Line 59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1" name="Line 60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2" name="Text Box 61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3" name="Text Box 62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4" name="Text Box 63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5" name="Text Box 64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0x200</a:t>
              </a:r>
            </a:p>
          </p:txBody>
        </p:sp>
      </p:grpSp>
      <p:sp>
        <p:nvSpPr>
          <p:cNvPr id="176" name="Text Box 65"/>
          <p:cNvSpPr txBox="1">
            <a:spLocks noChangeArrowheads="1"/>
          </p:cNvSpPr>
          <p:nvPr/>
        </p:nvSpPr>
        <p:spPr bwMode="auto">
          <a:xfrm>
            <a:off x="4985444" y="3341439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0x200</a:t>
            </a:r>
          </a:p>
        </p:txBody>
      </p:sp>
      <p:sp>
        <p:nvSpPr>
          <p:cNvPr id="177" name="Line 66"/>
          <p:cNvSpPr>
            <a:spLocks noChangeShapeType="1"/>
          </p:cNvSpPr>
          <p:nvPr/>
        </p:nvSpPr>
        <p:spPr bwMode="auto">
          <a:xfrm>
            <a:off x="5976044" y="3520827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2" name="Text Box 91"/>
          <p:cNvSpPr txBox="1">
            <a:spLocks noChangeArrowheads="1"/>
          </p:cNvSpPr>
          <p:nvPr/>
        </p:nvSpPr>
        <p:spPr bwMode="auto">
          <a:xfrm>
            <a:off x="1943794" y="4005014"/>
            <a:ext cx="1836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>
                <a:ea typeface="굴림" charset="-127"/>
              </a:rPr>
              <a:t>0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177525" y="768479"/>
            <a:ext cx="3171509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class Tv {</a:t>
            </a:r>
          </a:p>
          <a:p>
            <a:r>
              <a:rPr lang="en-US" altLang="ko-KR" sz="1400" dirty="0"/>
              <a:t>    String color;</a:t>
            </a:r>
          </a:p>
          <a:p>
            <a:r>
              <a:rPr lang="en-US" altLang="ko-KR" sz="1400" dirty="0"/>
              <a:t>    boolean power;</a:t>
            </a:r>
          </a:p>
          <a:p>
            <a:r>
              <a:rPr lang="en-US" altLang="ko-KR" sz="1400" dirty="0"/>
              <a:t>    int channel;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void power() { power = !power; }</a:t>
            </a:r>
          </a:p>
          <a:p>
            <a:r>
              <a:rPr lang="en-US" altLang="ko-KR" sz="1400" dirty="0"/>
              <a:t>    void channelUp() { channel++; }</a:t>
            </a:r>
          </a:p>
          <a:p>
            <a:r>
              <a:rPr lang="en-US" altLang="ko-KR" sz="1400" dirty="0"/>
              <a:t>    void channelDown() { channel--;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EDE709-A366-1E03-65F5-9D73FAD402E3}"/>
              </a:ext>
            </a:extLst>
          </p:cNvPr>
          <p:cNvSpPr txBox="1"/>
          <p:nvPr/>
        </p:nvSpPr>
        <p:spPr>
          <a:xfrm>
            <a:off x="8081615" y="457209"/>
            <a:ext cx="73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ch07.Tv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533793470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9690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인스턴스의</a:t>
            </a:r>
            <a:r>
              <a:rPr lang="ko-KR" altLang="en-US" dirty="0"/>
              <a:t> 생성과 사용</a:t>
            </a:r>
          </a:p>
        </p:txBody>
      </p:sp>
      <p:sp>
        <p:nvSpPr>
          <p:cNvPr id="126" name="Text Box 11"/>
          <p:cNvSpPr txBox="1">
            <a:spLocks noChangeArrowheads="1"/>
          </p:cNvSpPr>
          <p:nvPr/>
        </p:nvSpPr>
        <p:spPr bwMode="auto">
          <a:xfrm>
            <a:off x="719138" y="764704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err="1"/>
              <a:t>Tv</a:t>
            </a:r>
            <a:r>
              <a:rPr lang="en-US" altLang="ko-KR" sz="2000" dirty="0"/>
              <a:t> t1 = new </a:t>
            </a:r>
            <a:r>
              <a:rPr lang="en-US" altLang="ko-KR" sz="2000" dirty="0" err="1"/>
              <a:t>Tv</a:t>
            </a:r>
            <a:r>
              <a:rPr lang="en-US" altLang="ko-KR" sz="2000" dirty="0"/>
              <a:t>(); </a:t>
            </a:r>
          </a:p>
        </p:txBody>
      </p:sp>
      <p:grpSp>
        <p:nvGrpSpPr>
          <p:cNvPr id="127" name="Group 13"/>
          <p:cNvGrpSpPr>
            <a:grpSpLocks/>
          </p:cNvGrpSpPr>
          <p:nvPr/>
        </p:nvGrpSpPr>
        <p:grpSpPr bwMode="auto">
          <a:xfrm>
            <a:off x="180082" y="3333502"/>
            <a:ext cx="1258887" cy="346075"/>
            <a:chOff x="2370" y="2999"/>
            <a:chExt cx="793" cy="218"/>
          </a:xfrm>
        </p:grpSpPr>
        <p:sp>
          <p:nvSpPr>
            <p:cNvPr id="128" name="Text Box 14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29" name="Text Box 15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t1</a:t>
              </a:r>
            </a:p>
          </p:txBody>
        </p:sp>
      </p:grpSp>
      <p:grpSp>
        <p:nvGrpSpPr>
          <p:cNvPr id="130" name="Group 16"/>
          <p:cNvGrpSpPr>
            <a:grpSpLocks/>
          </p:cNvGrpSpPr>
          <p:nvPr/>
        </p:nvGrpSpPr>
        <p:grpSpPr bwMode="auto">
          <a:xfrm>
            <a:off x="1872357" y="2996952"/>
            <a:ext cx="3059112" cy="2368550"/>
            <a:chOff x="3765" y="2651"/>
            <a:chExt cx="1927" cy="1492"/>
          </a:xfrm>
        </p:grpSpPr>
        <p:sp>
          <p:nvSpPr>
            <p:cNvPr id="131" name="Rectangle 17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132" name="Rectangle 18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133" name="Rectangle 19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134" name="Rectangle 20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endParaRPr lang="ko-KR" altLang="ko-KR" sz="1600">
                <a:ea typeface="굴림" charset="-127"/>
              </a:endParaRPr>
            </a:p>
          </p:txBody>
        </p:sp>
        <p:sp>
          <p:nvSpPr>
            <p:cNvPr id="135" name="Rectangle 21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136" name="Rectangle 22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137" name="Line 23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" name="Line 24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" name="Line 25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" name="Line 26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1" name="Line 27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2" name="Line 28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" name="Line 29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" name="Line 30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5" name="Line 31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6" name="Text Box 32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7" name="Text Box 33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8" name="Text Box 34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9" name="Text Box 35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0x100</a:t>
              </a:r>
            </a:p>
          </p:txBody>
        </p:sp>
      </p:grpSp>
      <p:sp>
        <p:nvSpPr>
          <p:cNvPr id="150" name="Text Box 36"/>
          <p:cNvSpPr txBox="1">
            <a:spLocks noChangeArrowheads="1"/>
          </p:cNvSpPr>
          <p:nvPr/>
        </p:nvSpPr>
        <p:spPr bwMode="auto">
          <a:xfrm>
            <a:off x="484882" y="3333502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0x100</a:t>
            </a:r>
          </a:p>
        </p:txBody>
      </p:sp>
      <p:sp>
        <p:nvSpPr>
          <p:cNvPr id="151" name="Line 37"/>
          <p:cNvSpPr>
            <a:spLocks noChangeShapeType="1"/>
          </p:cNvSpPr>
          <p:nvPr/>
        </p:nvSpPr>
        <p:spPr bwMode="auto">
          <a:xfrm>
            <a:off x="1438969" y="3512889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2" name="Text Box 41"/>
          <p:cNvSpPr txBox="1">
            <a:spLocks noChangeArrowheads="1"/>
          </p:cNvSpPr>
          <p:nvPr/>
        </p:nvSpPr>
        <p:spPr bwMode="auto">
          <a:xfrm>
            <a:off x="719138" y="1129829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err="1"/>
              <a:t>Tv</a:t>
            </a:r>
            <a:r>
              <a:rPr lang="en-US" altLang="ko-KR" sz="2000" dirty="0"/>
              <a:t> t2 = new </a:t>
            </a:r>
            <a:r>
              <a:rPr lang="en-US" altLang="ko-KR" sz="2000" dirty="0" err="1"/>
              <a:t>Tv</a:t>
            </a:r>
            <a:r>
              <a:rPr lang="en-US" altLang="ko-KR" sz="2000" dirty="0"/>
              <a:t>(); </a:t>
            </a:r>
          </a:p>
        </p:txBody>
      </p:sp>
      <p:grpSp>
        <p:nvGrpSpPr>
          <p:cNvPr id="153" name="Group 42"/>
          <p:cNvGrpSpPr>
            <a:grpSpLocks/>
          </p:cNvGrpSpPr>
          <p:nvPr/>
        </p:nvGrpSpPr>
        <p:grpSpPr bwMode="auto">
          <a:xfrm>
            <a:off x="4680644" y="3333502"/>
            <a:ext cx="1258888" cy="346075"/>
            <a:chOff x="2370" y="2999"/>
            <a:chExt cx="793" cy="218"/>
          </a:xfrm>
        </p:grpSpPr>
        <p:sp>
          <p:nvSpPr>
            <p:cNvPr id="154" name="Text Box 43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55" name="Text Box 44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t2</a:t>
              </a:r>
            </a:p>
          </p:txBody>
        </p:sp>
      </p:grpSp>
      <p:grpSp>
        <p:nvGrpSpPr>
          <p:cNvPr id="156" name="Group 45"/>
          <p:cNvGrpSpPr>
            <a:grpSpLocks/>
          </p:cNvGrpSpPr>
          <p:nvPr/>
        </p:nvGrpSpPr>
        <p:grpSpPr bwMode="auto">
          <a:xfrm>
            <a:off x="6445944" y="3004889"/>
            <a:ext cx="3022600" cy="2368550"/>
            <a:chOff x="3765" y="2651"/>
            <a:chExt cx="1927" cy="1492"/>
          </a:xfrm>
        </p:grpSpPr>
        <p:sp>
          <p:nvSpPr>
            <p:cNvPr id="157" name="Rectangle 46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158" name="Rectangle 47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159" name="Rectangle 48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160" name="Rectangle 49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0</a:t>
              </a:r>
            </a:p>
          </p:txBody>
        </p:sp>
        <p:sp>
          <p:nvSpPr>
            <p:cNvPr id="161" name="Rectangle 50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162" name="Rectangle 51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163" name="Line 52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" name="Line 53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5" name="Line 54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6" name="Line 55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7" name="Line 56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8" name="Line 57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9" name="Line 58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0" name="Line 59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1" name="Line 60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2" name="Text Box 61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3" name="Text Box 62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4" name="Text Box 63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5" name="Text Box 64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0x200</a:t>
              </a:r>
            </a:p>
          </p:txBody>
        </p:sp>
      </p:grpSp>
      <p:sp>
        <p:nvSpPr>
          <p:cNvPr id="178" name="Text Box 67"/>
          <p:cNvSpPr txBox="1">
            <a:spLocks noChangeArrowheads="1"/>
          </p:cNvSpPr>
          <p:nvPr/>
        </p:nvSpPr>
        <p:spPr bwMode="auto">
          <a:xfrm>
            <a:off x="719138" y="1520354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t2 = t1; </a:t>
            </a:r>
          </a:p>
        </p:txBody>
      </p:sp>
      <p:sp>
        <p:nvSpPr>
          <p:cNvPr id="179" name="Text Box 68"/>
          <p:cNvSpPr txBox="1">
            <a:spLocks noChangeArrowheads="1"/>
          </p:cNvSpPr>
          <p:nvPr/>
        </p:nvSpPr>
        <p:spPr bwMode="auto">
          <a:xfrm>
            <a:off x="5039419" y="3356992"/>
            <a:ext cx="882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 dirty="0"/>
              <a:t>0x100</a:t>
            </a:r>
          </a:p>
        </p:txBody>
      </p:sp>
      <p:sp>
        <p:nvSpPr>
          <p:cNvPr id="180" name="Line 69"/>
          <p:cNvSpPr>
            <a:spLocks noChangeShapeType="1"/>
          </p:cNvSpPr>
          <p:nvPr/>
        </p:nvSpPr>
        <p:spPr bwMode="auto">
          <a:xfrm flipH="1">
            <a:off x="3815457" y="3500189"/>
            <a:ext cx="865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2" name="Text Box 91"/>
          <p:cNvSpPr txBox="1">
            <a:spLocks noChangeArrowheads="1"/>
          </p:cNvSpPr>
          <p:nvPr/>
        </p:nvSpPr>
        <p:spPr bwMode="auto">
          <a:xfrm>
            <a:off x="1943794" y="4005014"/>
            <a:ext cx="1836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>
                <a:ea typeface="굴림" charset="-127"/>
              </a:rPr>
              <a:t>0</a:t>
            </a:r>
          </a:p>
        </p:txBody>
      </p:sp>
      <p:sp>
        <p:nvSpPr>
          <p:cNvPr id="63" name="타원 62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5177525" y="768479"/>
            <a:ext cx="3171509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class Tv {</a:t>
            </a:r>
          </a:p>
          <a:p>
            <a:r>
              <a:rPr lang="en-US" altLang="ko-KR" sz="1400" dirty="0"/>
              <a:t>    String color;</a:t>
            </a:r>
          </a:p>
          <a:p>
            <a:r>
              <a:rPr lang="en-US" altLang="ko-KR" sz="1400" dirty="0"/>
              <a:t>    boolean power;</a:t>
            </a:r>
          </a:p>
          <a:p>
            <a:r>
              <a:rPr lang="en-US" altLang="ko-KR" sz="1400" dirty="0"/>
              <a:t>    int channel;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void power() { power = !power; }</a:t>
            </a:r>
          </a:p>
          <a:p>
            <a:r>
              <a:rPr lang="en-US" altLang="ko-KR" sz="1400" dirty="0"/>
              <a:t>    void channelUp() { channel++; }</a:t>
            </a:r>
          </a:p>
          <a:p>
            <a:r>
              <a:rPr lang="en-US" altLang="ko-KR" sz="1400" dirty="0"/>
              <a:t>    void channelDown() { channel--;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71ADF2-E5C0-D135-3A7A-1DCF85B04274}"/>
              </a:ext>
            </a:extLst>
          </p:cNvPr>
          <p:cNvSpPr txBox="1"/>
          <p:nvPr/>
        </p:nvSpPr>
        <p:spPr>
          <a:xfrm>
            <a:off x="8081615" y="457209"/>
            <a:ext cx="73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ch07.Tv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658535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323838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 프로젝트 생성 </a:t>
            </a:r>
            <a:r>
              <a:rPr lang="en-US" altLang="ko-KR" dirty="0"/>
              <a:t>(1 / 2)</a:t>
            </a:r>
          </a:p>
        </p:txBody>
      </p:sp>
      <p:sp>
        <p:nvSpPr>
          <p:cNvPr id="5" name="타원 4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908720"/>
            <a:ext cx="6336704" cy="55079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7795999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9690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인스턴스의</a:t>
            </a:r>
            <a:r>
              <a:rPr lang="ko-KR" altLang="en-US" dirty="0"/>
              <a:t> 생성과 사용</a:t>
            </a:r>
          </a:p>
        </p:txBody>
      </p:sp>
      <p:sp>
        <p:nvSpPr>
          <p:cNvPr id="126" name="Text Box 11"/>
          <p:cNvSpPr txBox="1">
            <a:spLocks noChangeArrowheads="1"/>
          </p:cNvSpPr>
          <p:nvPr/>
        </p:nvSpPr>
        <p:spPr bwMode="auto">
          <a:xfrm>
            <a:off x="719138" y="764704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err="1"/>
              <a:t>Tv</a:t>
            </a:r>
            <a:r>
              <a:rPr lang="en-US" altLang="ko-KR" sz="2000" dirty="0"/>
              <a:t> t1 = new </a:t>
            </a:r>
            <a:r>
              <a:rPr lang="en-US" altLang="ko-KR" sz="2000" dirty="0" err="1"/>
              <a:t>Tv</a:t>
            </a:r>
            <a:r>
              <a:rPr lang="en-US" altLang="ko-KR" sz="2000" dirty="0"/>
              <a:t>(); </a:t>
            </a:r>
          </a:p>
        </p:txBody>
      </p:sp>
      <p:grpSp>
        <p:nvGrpSpPr>
          <p:cNvPr id="127" name="Group 13"/>
          <p:cNvGrpSpPr>
            <a:grpSpLocks/>
          </p:cNvGrpSpPr>
          <p:nvPr/>
        </p:nvGrpSpPr>
        <p:grpSpPr bwMode="auto">
          <a:xfrm>
            <a:off x="180082" y="3333502"/>
            <a:ext cx="1258887" cy="346075"/>
            <a:chOff x="2370" y="2999"/>
            <a:chExt cx="793" cy="218"/>
          </a:xfrm>
        </p:grpSpPr>
        <p:sp>
          <p:nvSpPr>
            <p:cNvPr id="128" name="Text Box 14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29" name="Text Box 15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t1</a:t>
              </a:r>
            </a:p>
          </p:txBody>
        </p:sp>
      </p:grpSp>
      <p:grpSp>
        <p:nvGrpSpPr>
          <p:cNvPr id="130" name="Group 16"/>
          <p:cNvGrpSpPr>
            <a:grpSpLocks/>
          </p:cNvGrpSpPr>
          <p:nvPr/>
        </p:nvGrpSpPr>
        <p:grpSpPr bwMode="auto">
          <a:xfrm>
            <a:off x="1872357" y="2996952"/>
            <a:ext cx="3059112" cy="2368550"/>
            <a:chOff x="3765" y="2651"/>
            <a:chExt cx="1927" cy="1492"/>
          </a:xfrm>
        </p:grpSpPr>
        <p:sp>
          <p:nvSpPr>
            <p:cNvPr id="131" name="Rectangle 17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132" name="Rectangle 18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133" name="Rectangle 19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134" name="Rectangle 20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endParaRPr lang="ko-KR" altLang="ko-KR" sz="1600">
                <a:ea typeface="굴림" charset="-127"/>
              </a:endParaRPr>
            </a:p>
          </p:txBody>
        </p:sp>
        <p:sp>
          <p:nvSpPr>
            <p:cNvPr id="135" name="Rectangle 21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136" name="Rectangle 22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137" name="Line 23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" name="Line 24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" name="Line 25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" name="Line 26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1" name="Line 27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2" name="Line 28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" name="Line 29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" name="Line 30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5" name="Line 31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6" name="Text Box 32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7" name="Text Box 33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8" name="Text Box 34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9" name="Text Box 35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0x100</a:t>
              </a:r>
            </a:p>
          </p:txBody>
        </p:sp>
      </p:grpSp>
      <p:sp>
        <p:nvSpPr>
          <p:cNvPr id="150" name="Text Box 36"/>
          <p:cNvSpPr txBox="1">
            <a:spLocks noChangeArrowheads="1"/>
          </p:cNvSpPr>
          <p:nvPr/>
        </p:nvSpPr>
        <p:spPr bwMode="auto">
          <a:xfrm>
            <a:off x="484882" y="3333502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0x100</a:t>
            </a:r>
          </a:p>
        </p:txBody>
      </p:sp>
      <p:sp>
        <p:nvSpPr>
          <p:cNvPr id="151" name="Line 37"/>
          <p:cNvSpPr>
            <a:spLocks noChangeShapeType="1"/>
          </p:cNvSpPr>
          <p:nvPr/>
        </p:nvSpPr>
        <p:spPr bwMode="auto">
          <a:xfrm>
            <a:off x="1438969" y="3512889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2" name="Text Box 41"/>
          <p:cNvSpPr txBox="1">
            <a:spLocks noChangeArrowheads="1"/>
          </p:cNvSpPr>
          <p:nvPr/>
        </p:nvSpPr>
        <p:spPr bwMode="auto">
          <a:xfrm>
            <a:off x="719138" y="1129829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err="1"/>
              <a:t>Tv</a:t>
            </a:r>
            <a:r>
              <a:rPr lang="en-US" altLang="ko-KR" sz="2000" dirty="0"/>
              <a:t> t2 = new </a:t>
            </a:r>
            <a:r>
              <a:rPr lang="en-US" altLang="ko-KR" sz="2000" dirty="0" err="1"/>
              <a:t>Tv</a:t>
            </a:r>
            <a:r>
              <a:rPr lang="en-US" altLang="ko-KR" sz="2000" dirty="0"/>
              <a:t>(); </a:t>
            </a:r>
          </a:p>
        </p:txBody>
      </p:sp>
      <p:grpSp>
        <p:nvGrpSpPr>
          <p:cNvPr id="153" name="Group 42"/>
          <p:cNvGrpSpPr>
            <a:grpSpLocks/>
          </p:cNvGrpSpPr>
          <p:nvPr/>
        </p:nvGrpSpPr>
        <p:grpSpPr bwMode="auto">
          <a:xfrm>
            <a:off x="4680644" y="3333502"/>
            <a:ext cx="1258888" cy="346075"/>
            <a:chOff x="2370" y="2999"/>
            <a:chExt cx="793" cy="218"/>
          </a:xfrm>
        </p:grpSpPr>
        <p:sp>
          <p:nvSpPr>
            <p:cNvPr id="154" name="Text Box 43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55" name="Text Box 44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t2</a:t>
              </a:r>
            </a:p>
          </p:txBody>
        </p:sp>
      </p:grpSp>
      <p:grpSp>
        <p:nvGrpSpPr>
          <p:cNvPr id="156" name="Group 45"/>
          <p:cNvGrpSpPr>
            <a:grpSpLocks/>
          </p:cNvGrpSpPr>
          <p:nvPr/>
        </p:nvGrpSpPr>
        <p:grpSpPr bwMode="auto">
          <a:xfrm>
            <a:off x="6445944" y="3004889"/>
            <a:ext cx="3022600" cy="2368550"/>
            <a:chOff x="3765" y="2651"/>
            <a:chExt cx="1927" cy="1492"/>
          </a:xfrm>
        </p:grpSpPr>
        <p:sp>
          <p:nvSpPr>
            <p:cNvPr id="157" name="Rectangle 46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158" name="Rectangle 47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159" name="Rectangle 48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160" name="Rectangle 49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0</a:t>
              </a:r>
            </a:p>
          </p:txBody>
        </p:sp>
        <p:sp>
          <p:nvSpPr>
            <p:cNvPr id="161" name="Rectangle 50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162" name="Rectangle 51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163" name="Line 52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" name="Line 53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5" name="Line 54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6" name="Line 55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7" name="Line 56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8" name="Line 57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9" name="Line 58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0" name="Line 59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1" name="Line 60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2" name="Text Box 61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3" name="Text Box 62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4" name="Text Box 63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5" name="Text Box 64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0x200</a:t>
              </a:r>
            </a:p>
          </p:txBody>
        </p:sp>
      </p:grpSp>
      <p:sp>
        <p:nvSpPr>
          <p:cNvPr id="178" name="Text Box 67"/>
          <p:cNvSpPr txBox="1">
            <a:spLocks noChangeArrowheads="1"/>
          </p:cNvSpPr>
          <p:nvPr/>
        </p:nvSpPr>
        <p:spPr bwMode="auto">
          <a:xfrm>
            <a:off x="719138" y="1520354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t2 = t1; </a:t>
            </a:r>
          </a:p>
        </p:txBody>
      </p:sp>
      <p:sp>
        <p:nvSpPr>
          <p:cNvPr id="179" name="Text Box 68"/>
          <p:cNvSpPr txBox="1">
            <a:spLocks noChangeArrowheads="1"/>
          </p:cNvSpPr>
          <p:nvPr/>
        </p:nvSpPr>
        <p:spPr bwMode="auto">
          <a:xfrm>
            <a:off x="5039419" y="3356992"/>
            <a:ext cx="882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 dirty="0"/>
              <a:t>0x100</a:t>
            </a:r>
          </a:p>
        </p:txBody>
      </p:sp>
      <p:sp>
        <p:nvSpPr>
          <p:cNvPr id="180" name="Line 69"/>
          <p:cNvSpPr>
            <a:spLocks noChangeShapeType="1"/>
          </p:cNvSpPr>
          <p:nvPr/>
        </p:nvSpPr>
        <p:spPr bwMode="auto">
          <a:xfrm flipH="1">
            <a:off x="3815457" y="3500189"/>
            <a:ext cx="865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1" name="Text Box 70"/>
          <p:cNvSpPr txBox="1">
            <a:spLocks noChangeArrowheads="1"/>
          </p:cNvSpPr>
          <p:nvPr/>
        </p:nvSpPr>
        <p:spPr bwMode="auto">
          <a:xfrm>
            <a:off x="719138" y="1915642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t1.channel = 7;</a:t>
            </a:r>
          </a:p>
        </p:txBody>
      </p:sp>
      <p:sp>
        <p:nvSpPr>
          <p:cNvPr id="182" name="Text Box 91"/>
          <p:cNvSpPr txBox="1">
            <a:spLocks noChangeArrowheads="1"/>
          </p:cNvSpPr>
          <p:nvPr/>
        </p:nvSpPr>
        <p:spPr bwMode="auto">
          <a:xfrm>
            <a:off x="1943794" y="4005014"/>
            <a:ext cx="1836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 dirty="0">
                <a:ea typeface="굴림" charset="-127"/>
              </a:rPr>
              <a:t>7</a:t>
            </a:r>
          </a:p>
        </p:txBody>
      </p:sp>
      <p:sp>
        <p:nvSpPr>
          <p:cNvPr id="63" name="타원 62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5177525" y="768479"/>
            <a:ext cx="3171509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class Tv {</a:t>
            </a:r>
          </a:p>
          <a:p>
            <a:r>
              <a:rPr lang="en-US" altLang="ko-KR" sz="1400" dirty="0"/>
              <a:t>    String color;</a:t>
            </a:r>
          </a:p>
          <a:p>
            <a:r>
              <a:rPr lang="en-US" altLang="ko-KR" sz="1400" dirty="0"/>
              <a:t>    boolean power;</a:t>
            </a:r>
          </a:p>
          <a:p>
            <a:r>
              <a:rPr lang="en-US" altLang="ko-KR" sz="1400" dirty="0"/>
              <a:t>    int channel;</a:t>
            </a:r>
          </a:p>
          <a:p>
            <a:endParaRPr lang="en-US" altLang="ko-KR" sz="1400" dirty="0"/>
          </a:p>
          <a:p>
            <a:r>
              <a:rPr lang="en-US" altLang="ko-KR" sz="1400" dirty="0"/>
              <a:t>    void power() { power = !power; }</a:t>
            </a:r>
          </a:p>
          <a:p>
            <a:r>
              <a:rPr lang="en-US" altLang="ko-KR" sz="1400" dirty="0"/>
              <a:t>    void channelUp() { channel++; }</a:t>
            </a:r>
          </a:p>
          <a:p>
            <a:r>
              <a:rPr lang="en-US" altLang="ko-KR" sz="1400" dirty="0"/>
              <a:t>    void channelDown() { channel--; }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17C33FB-9843-55AE-86DA-C3B49EC72567}"/>
              </a:ext>
            </a:extLst>
          </p:cNvPr>
          <p:cNvSpPr txBox="1"/>
          <p:nvPr/>
        </p:nvSpPr>
        <p:spPr>
          <a:xfrm>
            <a:off x="8081615" y="457209"/>
            <a:ext cx="73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ch07.Tv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94925766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9690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인스턴스의</a:t>
            </a:r>
            <a:r>
              <a:rPr lang="ko-KR" altLang="en-US" dirty="0"/>
              <a:t> 생성과 사용</a:t>
            </a:r>
          </a:p>
        </p:txBody>
      </p:sp>
      <p:sp>
        <p:nvSpPr>
          <p:cNvPr id="126" name="Text Box 11"/>
          <p:cNvSpPr txBox="1">
            <a:spLocks noChangeArrowheads="1"/>
          </p:cNvSpPr>
          <p:nvPr/>
        </p:nvSpPr>
        <p:spPr bwMode="auto">
          <a:xfrm>
            <a:off x="719138" y="764704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err="1"/>
              <a:t>Tv</a:t>
            </a:r>
            <a:r>
              <a:rPr lang="en-US" altLang="ko-KR" sz="2000" dirty="0"/>
              <a:t> t1 = new </a:t>
            </a:r>
            <a:r>
              <a:rPr lang="en-US" altLang="ko-KR" sz="2000" dirty="0" err="1"/>
              <a:t>Tv</a:t>
            </a:r>
            <a:r>
              <a:rPr lang="en-US" altLang="ko-KR" sz="2000" dirty="0"/>
              <a:t>(); </a:t>
            </a:r>
          </a:p>
        </p:txBody>
      </p:sp>
      <p:grpSp>
        <p:nvGrpSpPr>
          <p:cNvPr id="127" name="Group 13"/>
          <p:cNvGrpSpPr>
            <a:grpSpLocks/>
          </p:cNvGrpSpPr>
          <p:nvPr/>
        </p:nvGrpSpPr>
        <p:grpSpPr bwMode="auto">
          <a:xfrm>
            <a:off x="180082" y="3333502"/>
            <a:ext cx="1258887" cy="346075"/>
            <a:chOff x="2370" y="2999"/>
            <a:chExt cx="793" cy="218"/>
          </a:xfrm>
        </p:grpSpPr>
        <p:sp>
          <p:nvSpPr>
            <p:cNvPr id="128" name="Text Box 14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29" name="Text Box 15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t1</a:t>
              </a:r>
            </a:p>
          </p:txBody>
        </p:sp>
      </p:grpSp>
      <p:grpSp>
        <p:nvGrpSpPr>
          <p:cNvPr id="130" name="Group 16"/>
          <p:cNvGrpSpPr>
            <a:grpSpLocks/>
          </p:cNvGrpSpPr>
          <p:nvPr/>
        </p:nvGrpSpPr>
        <p:grpSpPr bwMode="auto">
          <a:xfrm>
            <a:off x="1872357" y="2996952"/>
            <a:ext cx="3059112" cy="2368550"/>
            <a:chOff x="3765" y="2651"/>
            <a:chExt cx="1927" cy="1492"/>
          </a:xfrm>
        </p:grpSpPr>
        <p:sp>
          <p:nvSpPr>
            <p:cNvPr id="131" name="Rectangle 17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132" name="Rectangle 18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133" name="Rectangle 19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134" name="Rectangle 20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endParaRPr lang="ko-KR" altLang="ko-KR" sz="1600">
                <a:ea typeface="굴림" charset="-127"/>
              </a:endParaRPr>
            </a:p>
          </p:txBody>
        </p:sp>
        <p:sp>
          <p:nvSpPr>
            <p:cNvPr id="135" name="Rectangle 21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136" name="Rectangle 22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137" name="Line 23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8" name="Line 24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9" name="Line 25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0" name="Line 26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1" name="Line 27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2" name="Line 28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3" name="Line 29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4" name="Line 30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5" name="Line 31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6" name="Text Box 32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7" name="Text Box 33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8" name="Text Box 34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49" name="Text Box 35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0x100</a:t>
              </a:r>
            </a:p>
          </p:txBody>
        </p:sp>
      </p:grpSp>
      <p:sp>
        <p:nvSpPr>
          <p:cNvPr id="150" name="Text Box 36"/>
          <p:cNvSpPr txBox="1">
            <a:spLocks noChangeArrowheads="1"/>
          </p:cNvSpPr>
          <p:nvPr/>
        </p:nvSpPr>
        <p:spPr bwMode="auto">
          <a:xfrm>
            <a:off x="484882" y="3333502"/>
            <a:ext cx="9906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/>
              <a:t>0x100</a:t>
            </a:r>
          </a:p>
        </p:txBody>
      </p:sp>
      <p:sp>
        <p:nvSpPr>
          <p:cNvPr id="151" name="Line 37"/>
          <p:cNvSpPr>
            <a:spLocks noChangeShapeType="1"/>
          </p:cNvSpPr>
          <p:nvPr/>
        </p:nvSpPr>
        <p:spPr bwMode="auto">
          <a:xfrm>
            <a:off x="1438969" y="3512889"/>
            <a:ext cx="5048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52" name="Text Box 41"/>
          <p:cNvSpPr txBox="1">
            <a:spLocks noChangeArrowheads="1"/>
          </p:cNvSpPr>
          <p:nvPr/>
        </p:nvSpPr>
        <p:spPr bwMode="auto">
          <a:xfrm>
            <a:off x="719138" y="1129829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err="1"/>
              <a:t>Tv</a:t>
            </a:r>
            <a:r>
              <a:rPr lang="en-US" altLang="ko-KR" sz="2000" dirty="0"/>
              <a:t> t2 = new </a:t>
            </a:r>
            <a:r>
              <a:rPr lang="en-US" altLang="ko-KR" sz="2000" dirty="0" err="1"/>
              <a:t>Tv</a:t>
            </a:r>
            <a:r>
              <a:rPr lang="en-US" altLang="ko-KR" sz="2000" dirty="0"/>
              <a:t>(); </a:t>
            </a:r>
          </a:p>
        </p:txBody>
      </p:sp>
      <p:grpSp>
        <p:nvGrpSpPr>
          <p:cNvPr id="153" name="Group 42"/>
          <p:cNvGrpSpPr>
            <a:grpSpLocks/>
          </p:cNvGrpSpPr>
          <p:nvPr/>
        </p:nvGrpSpPr>
        <p:grpSpPr bwMode="auto">
          <a:xfrm>
            <a:off x="4680644" y="3333502"/>
            <a:ext cx="1258888" cy="346075"/>
            <a:chOff x="2370" y="2999"/>
            <a:chExt cx="793" cy="218"/>
          </a:xfrm>
        </p:grpSpPr>
        <p:sp>
          <p:nvSpPr>
            <p:cNvPr id="154" name="Text Box 43"/>
            <p:cNvSpPr txBox="1">
              <a:spLocks noChangeArrowheads="1"/>
            </p:cNvSpPr>
            <p:nvPr/>
          </p:nvSpPr>
          <p:spPr bwMode="auto">
            <a:xfrm>
              <a:off x="2596" y="2999"/>
              <a:ext cx="567" cy="21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55" name="Text Box 44"/>
            <p:cNvSpPr txBox="1">
              <a:spLocks noChangeArrowheads="1"/>
            </p:cNvSpPr>
            <p:nvPr/>
          </p:nvSpPr>
          <p:spPr bwMode="auto">
            <a:xfrm>
              <a:off x="2370" y="2999"/>
              <a:ext cx="6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t2</a:t>
              </a:r>
            </a:p>
          </p:txBody>
        </p:sp>
      </p:grpSp>
      <p:grpSp>
        <p:nvGrpSpPr>
          <p:cNvPr id="156" name="Group 45"/>
          <p:cNvGrpSpPr>
            <a:grpSpLocks/>
          </p:cNvGrpSpPr>
          <p:nvPr/>
        </p:nvGrpSpPr>
        <p:grpSpPr bwMode="auto">
          <a:xfrm>
            <a:off x="6445944" y="3004889"/>
            <a:ext cx="3022600" cy="2368550"/>
            <a:chOff x="3765" y="2651"/>
            <a:chExt cx="1927" cy="1492"/>
          </a:xfrm>
        </p:grpSpPr>
        <p:sp>
          <p:nvSpPr>
            <p:cNvPr id="157" name="Rectangle 46"/>
            <p:cNvSpPr>
              <a:spLocks noChangeArrowheads="1"/>
            </p:cNvSpPr>
            <p:nvPr/>
          </p:nvSpPr>
          <p:spPr bwMode="auto">
            <a:xfrm>
              <a:off x="3809" y="3930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channelDown()</a:t>
              </a:r>
            </a:p>
          </p:txBody>
        </p:sp>
        <p:sp>
          <p:nvSpPr>
            <p:cNvPr id="158" name="Rectangle 47"/>
            <p:cNvSpPr>
              <a:spLocks noChangeArrowheads="1"/>
            </p:cNvSpPr>
            <p:nvPr/>
          </p:nvSpPr>
          <p:spPr bwMode="auto">
            <a:xfrm>
              <a:off x="3809" y="3717"/>
              <a:ext cx="1157" cy="213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channelUp()</a:t>
              </a:r>
            </a:p>
          </p:txBody>
        </p:sp>
        <p:sp>
          <p:nvSpPr>
            <p:cNvPr id="159" name="Rectangle 48"/>
            <p:cNvSpPr>
              <a:spLocks noChangeArrowheads="1"/>
            </p:cNvSpPr>
            <p:nvPr/>
          </p:nvSpPr>
          <p:spPr bwMode="auto">
            <a:xfrm>
              <a:off x="3809" y="3503"/>
              <a:ext cx="1157" cy="214"/>
            </a:xfrm>
            <a:prstGeom prst="rect">
              <a:avLst/>
            </a:prstGeom>
            <a:solidFill>
              <a:srgbClr val="FFFF66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power()</a:t>
              </a:r>
            </a:p>
          </p:txBody>
        </p:sp>
        <p:sp>
          <p:nvSpPr>
            <p:cNvPr id="160" name="Rectangle 49"/>
            <p:cNvSpPr>
              <a:spLocks noChangeArrowheads="1"/>
            </p:cNvSpPr>
            <p:nvPr/>
          </p:nvSpPr>
          <p:spPr bwMode="auto">
            <a:xfrm>
              <a:off x="3809" y="3290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0</a:t>
              </a:r>
            </a:p>
          </p:txBody>
        </p:sp>
        <p:sp>
          <p:nvSpPr>
            <p:cNvPr id="161" name="Rectangle 50"/>
            <p:cNvSpPr>
              <a:spLocks noChangeArrowheads="1"/>
            </p:cNvSpPr>
            <p:nvPr/>
          </p:nvSpPr>
          <p:spPr bwMode="auto">
            <a:xfrm>
              <a:off x="3809" y="3077"/>
              <a:ext cx="115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false</a:t>
              </a:r>
            </a:p>
          </p:txBody>
        </p:sp>
        <p:sp>
          <p:nvSpPr>
            <p:cNvPr id="162" name="Rectangle 51"/>
            <p:cNvSpPr>
              <a:spLocks noChangeArrowheads="1"/>
            </p:cNvSpPr>
            <p:nvPr/>
          </p:nvSpPr>
          <p:spPr bwMode="auto">
            <a:xfrm>
              <a:off x="3809" y="2863"/>
              <a:ext cx="1157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spcBef>
                  <a:spcPct val="20000"/>
                </a:spcBef>
              </a:pPr>
              <a:r>
                <a:rPr lang="en-US" altLang="ko-KR" sz="1600">
                  <a:ea typeface="굴림" charset="-127"/>
                </a:rPr>
                <a:t>null</a:t>
              </a:r>
            </a:p>
          </p:txBody>
        </p:sp>
        <p:sp>
          <p:nvSpPr>
            <p:cNvPr id="163" name="Line 52"/>
            <p:cNvSpPr>
              <a:spLocks noChangeShapeType="1"/>
            </p:cNvSpPr>
            <p:nvPr/>
          </p:nvSpPr>
          <p:spPr bwMode="auto">
            <a:xfrm>
              <a:off x="3809" y="286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4" name="Line 53"/>
            <p:cNvSpPr>
              <a:spLocks noChangeShapeType="1"/>
            </p:cNvSpPr>
            <p:nvPr/>
          </p:nvSpPr>
          <p:spPr bwMode="auto">
            <a:xfrm>
              <a:off x="3809" y="307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5" name="Line 54"/>
            <p:cNvSpPr>
              <a:spLocks noChangeShapeType="1"/>
            </p:cNvSpPr>
            <p:nvPr/>
          </p:nvSpPr>
          <p:spPr bwMode="auto">
            <a:xfrm>
              <a:off x="3809" y="329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6" name="Line 55"/>
            <p:cNvSpPr>
              <a:spLocks noChangeShapeType="1"/>
            </p:cNvSpPr>
            <p:nvPr/>
          </p:nvSpPr>
          <p:spPr bwMode="auto">
            <a:xfrm>
              <a:off x="3809" y="3503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7" name="Line 56"/>
            <p:cNvSpPr>
              <a:spLocks noChangeShapeType="1"/>
            </p:cNvSpPr>
            <p:nvPr/>
          </p:nvSpPr>
          <p:spPr bwMode="auto">
            <a:xfrm>
              <a:off x="3809" y="3717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8" name="Line 57"/>
            <p:cNvSpPr>
              <a:spLocks noChangeShapeType="1"/>
            </p:cNvSpPr>
            <p:nvPr/>
          </p:nvSpPr>
          <p:spPr bwMode="auto">
            <a:xfrm>
              <a:off x="3809" y="3930"/>
              <a:ext cx="115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9" name="Line 58"/>
            <p:cNvSpPr>
              <a:spLocks noChangeShapeType="1"/>
            </p:cNvSpPr>
            <p:nvPr/>
          </p:nvSpPr>
          <p:spPr bwMode="auto">
            <a:xfrm>
              <a:off x="3809" y="4143"/>
              <a:ext cx="1157" cy="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0" name="Line 59"/>
            <p:cNvSpPr>
              <a:spLocks noChangeShapeType="1"/>
            </p:cNvSpPr>
            <p:nvPr/>
          </p:nvSpPr>
          <p:spPr bwMode="auto">
            <a:xfrm>
              <a:off x="3809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1" name="Line 60"/>
            <p:cNvSpPr>
              <a:spLocks noChangeShapeType="1"/>
            </p:cNvSpPr>
            <p:nvPr/>
          </p:nvSpPr>
          <p:spPr bwMode="auto">
            <a:xfrm>
              <a:off x="4966" y="2863"/>
              <a:ext cx="0" cy="1280"/>
            </a:xfrm>
            <a:prstGeom prst="line">
              <a:avLst/>
            </a:prstGeom>
            <a:noFill/>
            <a:ln w="28575" cap="sq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72" name="Text Box 61"/>
            <p:cNvSpPr txBox="1">
              <a:spLocks noChangeArrowheads="1"/>
            </p:cNvSpPr>
            <p:nvPr/>
          </p:nvSpPr>
          <p:spPr bwMode="auto">
            <a:xfrm>
              <a:off x="4966" y="2855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3" name="Text Box 62"/>
            <p:cNvSpPr txBox="1">
              <a:spLocks noChangeArrowheads="1"/>
            </p:cNvSpPr>
            <p:nvPr/>
          </p:nvSpPr>
          <p:spPr bwMode="auto">
            <a:xfrm>
              <a:off x="4966" y="3067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4" name="Text Box 63"/>
            <p:cNvSpPr txBox="1">
              <a:spLocks noChangeArrowheads="1"/>
            </p:cNvSpPr>
            <p:nvPr/>
          </p:nvSpPr>
          <p:spPr bwMode="auto">
            <a:xfrm>
              <a:off x="4966" y="3286"/>
              <a:ext cx="72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endParaRPr lang="ko-KR" altLang="ko-KR" sz="1600"/>
            </a:p>
          </p:txBody>
        </p:sp>
        <p:sp>
          <p:nvSpPr>
            <p:cNvPr id="175" name="Text Box 64"/>
            <p:cNvSpPr txBox="1">
              <a:spLocks noChangeArrowheads="1"/>
            </p:cNvSpPr>
            <p:nvPr/>
          </p:nvSpPr>
          <p:spPr bwMode="auto">
            <a:xfrm>
              <a:off x="3765" y="2651"/>
              <a:ext cx="5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49263" indent="-449263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1pPr>
              <a:lvl2pPr marL="742950" indent="-28575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2pPr>
              <a:lvl3pPr marL="11430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3pPr>
              <a:lvl4pPr marL="16002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4pPr>
              <a:lvl5pPr marL="2057400" indent="-228600" eaLnBrk="0" hangingPunct="0"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 kumimoji="1" sz="1400">
                  <a:solidFill>
                    <a:schemeClr val="tx1"/>
                  </a:solidFill>
                  <a:latin typeface="Courier New" pitchFamily="49" charset="0"/>
                  <a:ea typeface="견명조" pitchFamily="18" charset="-127"/>
                </a:defRPr>
              </a:lvl9pPr>
            </a:lstStyle>
            <a:p>
              <a:pPr eaLnBrk="1" hangingPunct="1"/>
              <a:r>
                <a:rPr lang="en-US" altLang="ko-KR" sz="1600"/>
                <a:t>0x200</a:t>
              </a:r>
            </a:p>
          </p:txBody>
        </p:sp>
      </p:grpSp>
      <p:sp>
        <p:nvSpPr>
          <p:cNvPr id="178" name="Text Box 67"/>
          <p:cNvSpPr txBox="1">
            <a:spLocks noChangeArrowheads="1"/>
          </p:cNvSpPr>
          <p:nvPr/>
        </p:nvSpPr>
        <p:spPr bwMode="auto">
          <a:xfrm>
            <a:off x="719138" y="1520354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t2 = t1; </a:t>
            </a:r>
          </a:p>
        </p:txBody>
      </p:sp>
      <p:sp>
        <p:nvSpPr>
          <p:cNvPr id="179" name="Text Box 68"/>
          <p:cNvSpPr txBox="1">
            <a:spLocks noChangeArrowheads="1"/>
          </p:cNvSpPr>
          <p:nvPr/>
        </p:nvSpPr>
        <p:spPr bwMode="auto">
          <a:xfrm>
            <a:off x="5039419" y="3356992"/>
            <a:ext cx="8826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 dirty="0"/>
              <a:t>0x100</a:t>
            </a:r>
          </a:p>
        </p:txBody>
      </p:sp>
      <p:sp>
        <p:nvSpPr>
          <p:cNvPr id="180" name="Line 69"/>
          <p:cNvSpPr>
            <a:spLocks noChangeShapeType="1"/>
          </p:cNvSpPr>
          <p:nvPr/>
        </p:nvSpPr>
        <p:spPr bwMode="auto">
          <a:xfrm flipH="1">
            <a:off x="3815457" y="3500189"/>
            <a:ext cx="86518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  <p:sp>
        <p:nvSpPr>
          <p:cNvPr id="181" name="Text Box 70"/>
          <p:cNvSpPr txBox="1">
            <a:spLocks noChangeArrowheads="1"/>
          </p:cNvSpPr>
          <p:nvPr/>
        </p:nvSpPr>
        <p:spPr bwMode="auto">
          <a:xfrm>
            <a:off x="719138" y="1915642"/>
            <a:ext cx="32051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/>
              <a:t>t1.channel = 7;</a:t>
            </a:r>
          </a:p>
        </p:txBody>
      </p:sp>
      <p:sp>
        <p:nvSpPr>
          <p:cNvPr id="182" name="Text Box 91"/>
          <p:cNvSpPr txBox="1">
            <a:spLocks noChangeArrowheads="1"/>
          </p:cNvSpPr>
          <p:nvPr/>
        </p:nvSpPr>
        <p:spPr bwMode="auto">
          <a:xfrm>
            <a:off x="1943794" y="4005014"/>
            <a:ext cx="1836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ctr" eaLnBrk="1" hangingPunct="1"/>
            <a:r>
              <a:rPr lang="en-US" altLang="ko-KR" sz="1600" dirty="0">
                <a:ea typeface="굴림" charset="-127"/>
              </a:rPr>
              <a:t>7</a:t>
            </a:r>
          </a:p>
        </p:txBody>
      </p:sp>
      <p:sp>
        <p:nvSpPr>
          <p:cNvPr id="184" name="Text Box 70"/>
          <p:cNvSpPr txBox="1">
            <a:spLocks noChangeArrowheads="1"/>
          </p:cNvSpPr>
          <p:nvPr/>
        </p:nvSpPr>
        <p:spPr bwMode="auto">
          <a:xfrm>
            <a:off x="706438" y="2298229"/>
            <a:ext cx="60978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err="1"/>
              <a:t>System.out.println</a:t>
            </a:r>
            <a:r>
              <a:rPr lang="en-US" altLang="ko-KR" sz="2000" dirty="0"/>
              <a:t>(t1.channel); </a:t>
            </a:r>
            <a:r>
              <a:rPr lang="en-US" altLang="ko-KR" sz="2000" dirty="0">
                <a:sym typeface="Wingdings" pitchFamily="2" charset="2"/>
              </a:rPr>
              <a:t> 7</a:t>
            </a:r>
            <a:endParaRPr lang="en-US" altLang="ko-KR" sz="2000" dirty="0"/>
          </a:p>
        </p:txBody>
      </p:sp>
      <p:sp>
        <p:nvSpPr>
          <p:cNvPr id="185" name="Text Box 70"/>
          <p:cNvSpPr txBox="1">
            <a:spLocks noChangeArrowheads="1"/>
          </p:cNvSpPr>
          <p:nvPr/>
        </p:nvSpPr>
        <p:spPr bwMode="auto">
          <a:xfrm>
            <a:off x="706438" y="2668117"/>
            <a:ext cx="5953794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2000" dirty="0" err="1"/>
              <a:t>System.out.println</a:t>
            </a:r>
            <a:r>
              <a:rPr lang="en-US" altLang="ko-KR" sz="2000" dirty="0"/>
              <a:t>(t2.channel); </a:t>
            </a:r>
            <a:r>
              <a:rPr lang="en-US" altLang="ko-KR" sz="2000" dirty="0">
                <a:sym typeface="Wingdings" pitchFamily="2" charset="2"/>
              </a:rPr>
              <a:t> 7</a:t>
            </a:r>
            <a:endParaRPr lang="en-US" altLang="ko-KR" sz="2000" dirty="0"/>
          </a:p>
        </p:txBody>
      </p:sp>
      <p:sp>
        <p:nvSpPr>
          <p:cNvPr id="63" name="타원 62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CB75094-8C85-41BB-DE31-E717063D4368}"/>
              </a:ext>
            </a:extLst>
          </p:cNvPr>
          <p:cNvSpPr txBox="1"/>
          <p:nvPr/>
        </p:nvSpPr>
        <p:spPr>
          <a:xfrm>
            <a:off x="8081615" y="457209"/>
            <a:ext cx="738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ch07.Tv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37789541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22876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인스턴스</a:t>
            </a:r>
            <a:r>
              <a:rPr lang="ko-KR" altLang="en-US" dirty="0"/>
              <a:t> 생성 및 </a:t>
            </a:r>
            <a:r>
              <a:rPr lang="ko-KR" altLang="en-US"/>
              <a:t>사용 </a:t>
            </a:r>
            <a:r>
              <a:rPr lang="en-US" altLang="ko-KR"/>
              <a:t>- 1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911771-C043-C303-88AC-51BCD436CCDA}"/>
              </a:ext>
            </a:extLst>
          </p:cNvPr>
          <p:cNvSpPr txBox="1"/>
          <p:nvPr/>
        </p:nvSpPr>
        <p:spPr>
          <a:xfrm>
            <a:off x="7465545" y="559713"/>
            <a:ext cx="1066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ch07.Person</a:t>
            </a:r>
            <a:endParaRPr lang="ko-KR" altLang="en-US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C19512-B476-8A82-9BA3-498BF3107922}"/>
              </a:ext>
            </a:extLst>
          </p:cNvPr>
          <p:cNvSpPr txBox="1"/>
          <p:nvPr/>
        </p:nvSpPr>
        <p:spPr>
          <a:xfrm>
            <a:off x="827584" y="836712"/>
            <a:ext cx="7704856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이름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키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몸무게</a:t>
            </a:r>
            <a:endParaRPr lang="en-US" altLang="ko-KR" sz="17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4F2B3-17BB-1F02-94AF-E2A9B5007939}"/>
              </a:ext>
            </a:extLst>
          </p:cNvPr>
          <p:cNvSpPr txBox="1"/>
          <p:nvPr/>
        </p:nvSpPr>
        <p:spPr>
          <a:xfrm>
            <a:off x="7098457" y="1844824"/>
            <a:ext cx="1433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ch07.PersonMain</a:t>
            </a:r>
            <a:endParaRPr lang="ko-KR" altLang="en-US" sz="12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44695-2C9E-6B3A-4DD2-8A0A633D3E43}"/>
              </a:ext>
            </a:extLst>
          </p:cNvPr>
          <p:cNvSpPr txBox="1"/>
          <p:nvPr/>
        </p:nvSpPr>
        <p:spPr>
          <a:xfrm>
            <a:off x="827584" y="2121823"/>
            <a:ext cx="7704856" cy="378565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Person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Person();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김길동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170.4f;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70.0f;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spc="-3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spc="-30">
                <a:solidFill>
                  <a:srgbClr val="2A00FF"/>
                </a:solidFill>
                <a:latin typeface="Consolas" panose="020B0609020204030204" pitchFamily="49" charset="0"/>
              </a:rPr>
              <a:t>이름 </a:t>
            </a:r>
            <a:r>
              <a:rPr lang="en-US" altLang="ko-KR" sz="1600" spc="-30">
                <a:solidFill>
                  <a:srgbClr val="2A00FF"/>
                </a:solidFill>
                <a:latin typeface="Consolas" panose="020B0609020204030204" pitchFamily="49" charset="0"/>
              </a:rPr>
              <a:t>: %s, </a:t>
            </a:r>
            <a:r>
              <a:rPr lang="ko-KR" altLang="en-US" sz="1600" spc="-30">
                <a:solidFill>
                  <a:srgbClr val="2A00FF"/>
                </a:solidFill>
                <a:latin typeface="Consolas" panose="020B0609020204030204" pitchFamily="49" charset="0"/>
              </a:rPr>
              <a:t>키 </a:t>
            </a:r>
            <a:r>
              <a:rPr lang="en-US" altLang="ko-KR" sz="1600" spc="-30">
                <a:solidFill>
                  <a:srgbClr val="2A00FF"/>
                </a:solidFill>
                <a:latin typeface="Consolas" panose="020B0609020204030204" pitchFamily="49" charset="0"/>
              </a:rPr>
              <a:t>: %s, </a:t>
            </a:r>
            <a:r>
              <a:rPr lang="ko-KR" altLang="en-US" sz="1600" spc="-30">
                <a:solidFill>
                  <a:srgbClr val="2A00FF"/>
                </a:solidFill>
                <a:latin typeface="Consolas" panose="020B0609020204030204" pitchFamily="49" charset="0"/>
              </a:rPr>
              <a:t>몸무게 </a:t>
            </a:r>
            <a:r>
              <a:rPr lang="en-US" altLang="ko-KR" sz="1600" spc="-30">
                <a:solidFill>
                  <a:srgbClr val="2A00FF"/>
                </a:solidFill>
                <a:latin typeface="Consolas" panose="020B0609020204030204" pitchFamily="49" charset="0"/>
              </a:rPr>
              <a:t>: %s\n"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spc="-30">
                <a:solidFill>
                  <a:srgbClr val="6A3E3E"/>
                </a:solidFill>
                <a:latin typeface="Consolas" panose="020B0609020204030204" pitchFamily="49" charset="0"/>
              </a:rPr>
              <a:t>p1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spc="-3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spc="-30">
                <a:solidFill>
                  <a:srgbClr val="6A3E3E"/>
                </a:solidFill>
                <a:latin typeface="Consolas" panose="020B0609020204030204" pitchFamily="49" charset="0"/>
              </a:rPr>
              <a:t>p1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spc="-3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spc="-30">
                <a:solidFill>
                  <a:srgbClr val="6A3E3E"/>
                </a:solidFill>
                <a:latin typeface="Consolas" panose="020B0609020204030204" pitchFamily="49" charset="0"/>
              </a:rPr>
              <a:t>p1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spc="-30">
                <a:solidFill>
                  <a:srgbClr val="0000C0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Person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Person();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이길동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171.1f;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75.4f;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spc="-3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 spc="-30">
                <a:solidFill>
                  <a:srgbClr val="2A00FF"/>
                </a:solidFill>
                <a:latin typeface="Consolas" panose="020B0609020204030204" pitchFamily="49" charset="0"/>
              </a:rPr>
              <a:t>이름 </a:t>
            </a:r>
            <a:r>
              <a:rPr lang="en-US" altLang="ko-KR" sz="1600" spc="-30">
                <a:solidFill>
                  <a:srgbClr val="2A00FF"/>
                </a:solidFill>
                <a:latin typeface="Consolas" panose="020B0609020204030204" pitchFamily="49" charset="0"/>
              </a:rPr>
              <a:t>: %s, </a:t>
            </a:r>
            <a:r>
              <a:rPr lang="ko-KR" altLang="en-US" sz="1600" spc="-30">
                <a:solidFill>
                  <a:srgbClr val="2A00FF"/>
                </a:solidFill>
                <a:latin typeface="Consolas" panose="020B0609020204030204" pitchFamily="49" charset="0"/>
              </a:rPr>
              <a:t>키 </a:t>
            </a:r>
            <a:r>
              <a:rPr lang="en-US" altLang="ko-KR" sz="1600" spc="-30">
                <a:solidFill>
                  <a:srgbClr val="2A00FF"/>
                </a:solidFill>
                <a:latin typeface="Consolas" panose="020B0609020204030204" pitchFamily="49" charset="0"/>
              </a:rPr>
              <a:t>: %s, </a:t>
            </a:r>
            <a:r>
              <a:rPr lang="ko-KR" altLang="en-US" sz="1600" spc="-30">
                <a:solidFill>
                  <a:srgbClr val="2A00FF"/>
                </a:solidFill>
                <a:latin typeface="Consolas" panose="020B0609020204030204" pitchFamily="49" charset="0"/>
              </a:rPr>
              <a:t>몸무게 </a:t>
            </a:r>
            <a:r>
              <a:rPr lang="en-US" altLang="ko-KR" sz="1600" spc="-30">
                <a:solidFill>
                  <a:srgbClr val="2A00FF"/>
                </a:solidFill>
                <a:latin typeface="Consolas" panose="020B0609020204030204" pitchFamily="49" charset="0"/>
              </a:rPr>
              <a:t>: %s\n"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spc="-30">
                <a:solidFill>
                  <a:srgbClr val="6A3E3E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spc="-3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spc="-30">
                <a:solidFill>
                  <a:srgbClr val="6A3E3E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spc="-30">
                <a:solidFill>
                  <a:srgbClr val="0000C0"/>
                </a:solidFill>
                <a:latin typeface="Consolas" panose="020B0609020204030204" pitchFamily="49" charset="0"/>
              </a:rPr>
              <a:t>height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spc="-30">
                <a:solidFill>
                  <a:srgbClr val="6A3E3E"/>
                </a:solidFill>
                <a:latin typeface="Consolas" panose="020B0609020204030204" pitchFamily="49" charset="0"/>
              </a:rPr>
              <a:t>p2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spc="-30">
                <a:solidFill>
                  <a:srgbClr val="0000C0"/>
                </a:solidFill>
                <a:latin typeface="Consolas" panose="020B0609020204030204" pitchFamily="49" charset="0"/>
              </a:rPr>
              <a:t>weight</a:t>
            </a:r>
            <a:r>
              <a:rPr lang="en-US" altLang="ko-KR" sz="1600" spc="-3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D1B7465-B52B-ECB1-192C-E5AD1294E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5965013"/>
            <a:ext cx="3744416" cy="49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651460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20472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인스턴스</a:t>
            </a:r>
            <a:r>
              <a:rPr lang="ko-KR" altLang="en-US" dirty="0"/>
              <a:t> 생성 및 </a:t>
            </a:r>
            <a:r>
              <a:rPr lang="ko-KR" altLang="en-US"/>
              <a:t>사용 </a:t>
            </a:r>
            <a:r>
              <a:rPr lang="en-US" altLang="ko-KR"/>
              <a:t>- 2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E2320-1EAE-C366-003E-09668E3D40D6}"/>
              </a:ext>
            </a:extLst>
          </p:cNvPr>
          <p:cNvSpPr txBox="1"/>
          <p:nvPr/>
        </p:nvSpPr>
        <p:spPr>
          <a:xfrm>
            <a:off x="7062229" y="559713"/>
            <a:ext cx="1470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ch07.SmartPhone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16B37-A1BA-268A-8955-6FE4BA9E32B7}"/>
              </a:ext>
            </a:extLst>
          </p:cNvPr>
          <p:cNvSpPr txBox="1"/>
          <p:nvPr/>
        </p:nvSpPr>
        <p:spPr>
          <a:xfrm>
            <a:off x="827584" y="836712"/>
            <a:ext cx="7704856" cy="5632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company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>
                <a:solidFill>
                  <a:srgbClr val="3F7F5F"/>
                </a:solidFill>
                <a:latin typeface="Consolas" panose="020B0609020204030204" pitchFamily="49" charset="0"/>
              </a:rPr>
              <a:t>제조사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>
                <a:solidFill>
                  <a:srgbClr val="3F7F5F"/>
                </a:solidFill>
                <a:latin typeface="Consolas" panose="020B0609020204030204" pitchFamily="49" charset="0"/>
              </a:rPr>
              <a:t>단말기명</a:t>
            </a:r>
          </a:p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>
                <a:solidFill>
                  <a:srgbClr val="3F7F5F"/>
                </a:solidFill>
                <a:latin typeface="Consolas" panose="020B0609020204030204" pitchFamily="49" charset="0"/>
              </a:rPr>
              <a:t>핸드폰 사이즈 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</a:rPr>
              <a:t>ex)4.0, 5.0, 5.3</a:t>
            </a:r>
          </a:p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>
                <a:solidFill>
                  <a:srgbClr val="3F7F5F"/>
                </a:solidFill>
                <a:latin typeface="Consolas" panose="020B0609020204030204" pitchFamily="49" charset="0"/>
              </a:rPr>
              <a:t>가격</a:t>
            </a:r>
          </a:p>
          <a:p>
            <a:pPr algn="l"/>
            <a:endParaRPr lang="ko-KR" altLang="en-US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volumeUp() {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</a:rPr>
              <a:t>소리 올림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volumeDown() {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</a:rPr>
              <a:t>소리 내림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powerOn() {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</a:rPr>
              <a:t>전원 켜짐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powerOff() {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 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</a:rPr>
              <a:t>전원 꺼짐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7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291719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20472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인스턴스</a:t>
            </a:r>
            <a:r>
              <a:rPr lang="ko-KR" altLang="en-US" dirty="0"/>
              <a:t> 생성 및 </a:t>
            </a:r>
            <a:r>
              <a:rPr lang="ko-KR" altLang="en-US"/>
              <a:t>사용 </a:t>
            </a:r>
            <a:r>
              <a:rPr lang="en-US" altLang="ko-KR"/>
              <a:t>- 2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9E2320-1EAE-C366-003E-09668E3D40D6}"/>
              </a:ext>
            </a:extLst>
          </p:cNvPr>
          <p:cNvSpPr txBox="1"/>
          <p:nvPr/>
        </p:nvSpPr>
        <p:spPr>
          <a:xfrm>
            <a:off x="6695141" y="559713"/>
            <a:ext cx="183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ch07.SmartPhoneMain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A16B37-A1BA-268A-8955-6FE4BA9E32B7}"/>
              </a:ext>
            </a:extLst>
          </p:cNvPr>
          <p:cNvSpPr txBox="1"/>
          <p:nvPr/>
        </p:nvSpPr>
        <p:spPr>
          <a:xfrm>
            <a:off x="827584" y="836712"/>
            <a:ext cx="7704856" cy="48013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SmartPhone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SmartPhone();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company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삼성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갤럭시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7.0f;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100000;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SmartPhone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SmartPhone();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company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"LG"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"G8"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6.0f;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200000;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.volumeUp();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.powerOff();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.volumeDown();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.powerOn();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6469B6-D6E4-6562-86C3-A8B3166E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4149080"/>
            <a:ext cx="2181225" cy="1304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55243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6162264" cy="1851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(ch07.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예시 이미지와 같은 정보를 저장할 클래스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sz="1400"/>
              <a:t>          1. </a:t>
            </a:r>
            <a:r>
              <a:rPr lang="ko-KR" altLang="en-US" sz="1400"/>
              <a:t>이미지 경로    </a:t>
            </a:r>
            <a:r>
              <a:rPr lang="en-US" altLang="ko-KR" sz="1400"/>
              <a:t>2. </a:t>
            </a:r>
            <a:r>
              <a:rPr lang="ko-KR" altLang="en-US" sz="1400"/>
              <a:t>매장명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         3. </a:t>
            </a:r>
            <a:r>
              <a:rPr lang="ko-KR" altLang="en-US" sz="1400"/>
              <a:t>매장설명        </a:t>
            </a:r>
            <a:r>
              <a:rPr lang="en-US" altLang="ko-KR" sz="1400"/>
              <a:t>4. </a:t>
            </a:r>
            <a:r>
              <a:rPr lang="ko-KR" altLang="en-US" sz="1400"/>
              <a:t>전화번호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         5. </a:t>
            </a:r>
            <a:r>
              <a:rPr lang="ko-KR" altLang="en-US" sz="1400"/>
              <a:t>주소    </a:t>
            </a:r>
            <a:r>
              <a:rPr lang="en-US" altLang="ko-KR" sz="1400"/>
              <a:t>          6. </a:t>
            </a:r>
            <a:r>
              <a:rPr lang="ko-KR" altLang="en-US" sz="1400"/>
              <a:t>조회수</a:t>
            </a:r>
            <a:endParaRPr lang="en-US" altLang="ko-KR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05A6-AE88-219C-37A0-142192A35292}"/>
              </a:ext>
            </a:extLst>
          </p:cNvPr>
          <p:cNvSpPr txBox="1"/>
          <p:nvPr/>
        </p:nvSpPr>
        <p:spPr>
          <a:xfrm>
            <a:off x="827584" y="2474312"/>
            <a:ext cx="7617665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01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①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u="sng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15155-47EA-FB06-9122-674EB7CFA583}"/>
              </a:ext>
            </a:extLst>
          </p:cNvPr>
          <p:cNvSpPr txBox="1"/>
          <p:nvPr/>
        </p:nvSpPr>
        <p:spPr>
          <a:xfrm>
            <a:off x="6444208" y="124901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예시 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302E2-3D07-0B3A-B83C-C4EAF772AD24}"/>
              </a:ext>
            </a:extLst>
          </p:cNvPr>
          <p:cNvSpPr txBox="1"/>
          <p:nvPr/>
        </p:nvSpPr>
        <p:spPr>
          <a:xfrm>
            <a:off x="827584" y="3388879"/>
            <a:ext cx="7617665" cy="295465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01Main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②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③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    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images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String[] {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"a.jpg"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"b.jpg"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shopName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국제밀면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shopDesc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부산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3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대 밀면 전문점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tel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"051-501-5507"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address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부산광역시 연제구 거제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동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hit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5451;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u="sng">
              <a:latin typeface="Consolas" panose="020B0609020204030204" pitchFamily="49" charset="0"/>
            </a:endParaRPr>
          </a:p>
        </p:txBody>
      </p:sp>
      <p:pic>
        <p:nvPicPr>
          <p:cNvPr id="16" name="그림 15" descr="텍스트, 음식이(가) 표시된 사진&#10;&#10;자동 생성된 설명">
            <a:extLst>
              <a:ext uri="{FF2B5EF4-FFF2-40B4-BE49-F238E27FC236}">
                <a16:creationId xmlns:a16="http://schemas.microsoft.com/office/drawing/2014/main" id="{F44651D8-35E4-3D88-7746-77C96362C2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556792"/>
            <a:ext cx="2001041" cy="35395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823185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6162264" cy="18512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(ch07.</a:t>
            </a:r>
            <a:r>
              <a:rPr lang="ko-KR" altLang="en-US"/>
              <a:t>연습문제</a:t>
            </a:r>
            <a:r>
              <a:rPr lang="en-US" altLang="ko-KR"/>
              <a:t>02)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예시 이미지와 같은 정보를 저장할 클래스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sz="1400"/>
              <a:t>          1. </a:t>
            </a:r>
            <a:r>
              <a:rPr lang="ko-KR" altLang="en-US" sz="1400"/>
              <a:t>마커 설명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         2. </a:t>
            </a:r>
            <a:r>
              <a:rPr lang="ko-KR" altLang="en-US" sz="1400"/>
              <a:t>위도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         3. </a:t>
            </a:r>
            <a:r>
              <a:rPr lang="ko-KR" altLang="en-US" sz="1400"/>
              <a:t>경도</a:t>
            </a:r>
            <a:endParaRPr lang="en-US" altLang="ko-KR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05A6-AE88-219C-37A0-142192A35292}"/>
              </a:ext>
            </a:extLst>
          </p:cNvPr>
          <p:cNvSpPr txBox="1"/>
          <p:nvPr/>
        </p:nvSpPr>
        <p:spPr>
          <a:xfrm>
            <a:off x="827584" y="2474312"/>
            <a:ext cx="7617665" cy="73866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02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①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200" u="sng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15155-47EA-FB06-9122-674EB7CFA583}"/>
              </a:ext>
            </a:extLst>
          </p:cNvPr>
          <p:cNvSpPr txBox="1"/>
          <p:nvPr/>
        </p:nvSpPr>
        <p:spPr>
          <a:xfrm>
            <a:off x="6037347" y="124901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예시 이미지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302E2-3D07-0B3A-B83C-C4EAF772AD24}"/>
              </a:ext>
            </a:extLst>
          </p:cNvPr>
          <p:cNvSpPr txBox="1"/>
          <p:nvPr/>
        </p:nvSpPr>
        <p:spPr>
          <a:xfrm>
            <a:off x="827584" y="3388879"/>
            <a:ext cx="7617665" cy="22467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02Main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②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③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content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"Hello World!"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latitude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33.450701f;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longitude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126.570667f;</a:t>
            </a:r>
          </a:p>
          <a:p>
            <a:pPr algn="l"/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100" u="sng"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E33FF1-47C0-F86F-7595-DBE0C7C0C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347" y="1556792"/>
            <a:ext cx="2725069" cy="2263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6298749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806945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변수의 초기화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변수를 선언하고 처음으로 값을 저장하는 것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멤버변수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 err="1">
                <a:latin typeface="+mn-ea"/>
              </a:rPr>
              <a:t>인스턴스변수</a:t>
            </a:r>
            <a:r>
              <a:rPr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</a:rPr>
              <a:t>클래스변수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와 배열은 각 타입의 기본값으로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ko-KR" altLang="en-US" dirty="0" err="1">
                <a:latin typeface="+mn-ea"/>
              </a:rPr>
              <a:t>자동초기화되므로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초기화를 생략할 수 있다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지역변수는 </a:t>
            </a:r>
            <a:r>
              <a:rPr lang="ko-KR" altLang="en-US" dirty="0" err="1">
                <a:latin typeface="+mn-ea"/>
              </a:rPr>
              <a:t>사용전에</a:t>
            </a:r>
            <a:r>
              <a:rPr lang="ko-KR" altLang="en-US" dirty="0">
                <a:latin typeface="+mn-ea"/>
              </a:rPr>
              <a:t> 반드시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초기화를 해주어야 한다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32089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22" y="260648"/>
            <a:ext cx="217880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기본값 및 초기화</a:t>
            </a: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83568" y="901520"/>
          <a:ext cx="7848872" cy="324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37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0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4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자료형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기본값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초기화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boolean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false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boolean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isEmpty</a:t>
                      </a:r>
                      <a:r>
                        <a:rPr lang="en-US" altLang="ko-KR" sz="1400" baseline="0" dirty="0"/>
                        <a:t> = false;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‘\u0000’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char</a:t>
                      </a:r>
                      <a:r>
                        <a:rPr lang="en-US" altLang="ko-KR" sz="1400" baseline="0" dirty="0"/>
                        <a:t> gender = ‘ ‘ or ‘M’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byte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byte b = 10;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short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short</a:t>
                      </a:r>
                      <a:r>
                        <a:rPr lang="en-US" altLang="ko-KR" sz="1400" baseline="0" dirty="0"/>
                        <a:t> s = 10;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i = 10;  (8 / 10 / 16</a:t>
                      </a:r>
                      <a:r>
                        <a:rPr lang="ko-KR" altLang="en-US" sz="1400" dirty="0"/>
                        <a:t>진수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long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long l = 10L;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float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0.0F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float f</a:t>
                      </a:r>
                      <a:r>
                        <a:rPr lang="en-US" altLang="ko-KR" sz="1400" baseline="0" dirty="0"/>
                        <a:t> = 10F;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47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double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0.0D </a:t>
                      </a:r>
                      <a:r>
                        <a:rPr lang="ko-KR" altLang="en-US" sz="1400" dirty="0"/>
                        <a:t>또는 </a:t>
                      </a:r>
                      <a:r>
                        <a:rPr lang="en-US" altLang="ko-KR" sz="1400" dirty="0"/>
                        <a:t>0.0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double d = 10 or 10D;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47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참조 </a:t>
                      </a:r>
                      <a:r>
                        <a:rPr lang="ko-KR" altLang="en-US" sz="1400" dirty="0" err="1"/>
                        <a:t>자료형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null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UserType</a:t>
                      </a:r>
                      <a:r>
                        <a:rPr lang="en-US" altLang="ko-KR" sz="1400" baseline="0" dirty="0"/>
                        <a:t> u = null or new </a:t>
                      </a:r>
                      <a:r>
                        <a:rPr lang="en-US" altLang="ko-KR" sz="1400" baseline="0" dirty="0" err="1"/>
                        <a:t>UserType</a:t>
                      </a:r>
                      <a:r>
                        <a:rPr lang="en-US" altLang="ko-KR" sz="1400" baseline="0" dirty="0"/>
                        <a:t>();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223854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96399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변수의 초기화</a:t>
            </a:r>
            <a:endParaRPr lang="en-US" altLang="ko-KR" dirty="0"/>
          </a:p>
        </p:txBody>
      </p:sp>
      <p:sp>
        <p:nvSpPr>
          <p:cNvPr id="4" name="타원 3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E8DC5D-18C1-2B34-B501-A47CA98E31F2}"/>
              </a:ext>
            </a:extLst>
          </p:cNvPr>
          <p:cNvSpPr txBox="1"/>
          <p:nvPr/>
        </p:nvSpPr>
        <p:spPr>
          <a:xfrm>
            <a:off x="7260937" y="559713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ch07.Initialize1</a:t>
            </a:r>
            <a:endParaRPr lang="ko-KR" altLang="en-US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86F38-54B3-22B6-8140-726C34AF13B3}"/>
              </a:ext>
            </a:extLst>
          </p:cNvPr>
          <p:cNvSpPr txBox="1"/>
          <p:nvPr/>
        </p:nvSpPr>
        <p:spPr>
          <a:xfrm>
            <a:off x="827584" y="836712"/>
            <a:ext cx="7704856" cy="2585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멤버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전역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변수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자동 초기화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O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메소드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지역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)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변수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자동 초기화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X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30648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32383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 프로젝트 생성 </a:t>
            </a:r>
            <a:r>
              <a:rPr lang="en-US" altLang="ko-KR" dirty="0"/>
              <a:t>(2 / 2)</a:t>
            </a:r>
          </a:p>
        </p:txBody>
      </p:sp>
      <p:sp>
        <p:nvSpPr>
          <p:cNvPr id="5" name="타원 4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18A849-06DA-DB0F-8686-9B8758F73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1340768"/>
            <a:ext cx="4264690" cy="45131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6ED317B-FAF0-9E14-3542-9FD7B71C4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2683449"/>
            <a:ext cx="3286992" cy="1764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964985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5536" y="260648"/>
            <a:ext cx="4679486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멤버</a:t>
            </a:r>
            <a:r>
              <a:rPr lang="ko-KR" altLang="en-US" dirty="0">
                <a:latin typeface="견명조" pitchFamily="18" charset="-127"/>
              </a:rPr>
              <a:t>변수</a:t>
            </a:r>
            <a:r>
              <a:rPr lang="en-US" altLang="ko-KR" dirty="0">
                <a:latin typeface="견명조" pitchFamily="18" charset="-127"/>
              </a:rPr>
              <a:t>(</a:t>
            </a:r>
            <a:r>
              <a:rPr lang="ko-KR" altLang="en-US" dirty="0" err="1">
                <a:latin typeface="견명조" pitchFamily="18" charset="-127"/>
              </a:rPr>
              <a:t>인스턴스변수</a:t>
            </a:r>
            <a:r>
              <a:rPr lang="en-US" altLang="ko-KR" dirty="0">
                <a:latin typeface="견명조" pitchFamily="18" charset="-127"/>
              </a:rPr>
              <a:t>)</a:t>
            </a:r>
            <a:r>
              <a:rPr lang="ko-KR" altLang="en-US" dirty="0">
                <a:latin typeface="견명조" pitchFamily="18" charset="-127"/>
              </a:rPr>
              <a:t>의 초기화</a:t>
            </a:r>
            <a:endParaRPr lang="en-US" altLang="ko-KR" dirty="0">
              <a:latin typeface="견명조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인스턴스변수의</a:t>
            </a:r>
            <a:r>
              <a:rPr lang="ko-KR" altLang="en-US" dirty="0">
                <a:latin typeface="+mn-ea"/>
              </a:rPr>
              <a:t> 초기화 방법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ko-KR" altLang="en-US" dirty="0">
                <a:latin typeface="+mn-ea"/>
              </a:rPr>
              <a:t>명시적 초기화</a:t>
            </a:r>
            <a:r>
              <a:rPr lang="en-US" altLang="ko-KR" dirty="0">
                <a:latin typeface="+mn-ea"/>
              </a:rPr>
              <a:t>(explicit initialization)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ko-KR" altLang="en-US" dirty="0" err="1">
                <a:latin typeface="+mn-ea"/>
              </a:rPr>
              <a:t>생성자</a:t>
            </a:r>
            <a:r>
              <a:rPr lang="en-US" altLang="ko-KR" dirty="0">
                <a:latin typeface="+mn-ea"/>
              </a:rPr>
              <a:t>(constructor)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ko-KR" altLang="en-US" dirty="0">
                <a:latin typeface="+mn-ea"/>
              </a:rPr>
              <a:t>초기화 </a:t>
            </a:r>
            <a:r>
              <a:rPr lang="ko-KR" altLang="en-US" dirty="0" err="1">
                <a:latin typeface="+mn-ea"/>
              </a:rPr>
              <a:t>블럭</a:t>
            </a:r>
            <a:r>
              <a:rPr lang="en-US" altLang="ko-KR" dirty="0">
                <a:latin typeface="+mn-ea"/>
              </a:rPr>
              <a:t>(initialization block)</a:t>
            </a: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   </a:t>
            </a:r>
            <a:r>
              <a:rPr lang="ko-KR" altLang="en-US" dirty="0" err="1">
                <a:latin typeface="+mn-ea"/>
              </a:rPr>
              <a:t>ㆍ인스턴스</a:t>
            </a:r>
            <a:r>
              <a:rPr lang="ko-KR" altLang="en-US" dirty="0">
                <a:latin typeface="+mn-ea"/>
              </a:rPr>
              <a:t> 초기화 </a:t>
            </a:r>
            <a:r>
              <a:rPr lang="ko-KR" altLang="en-US" dirty="0" err="1">
                <a:latin typeface="+mn-ea"/>
              </a:rPr>
              <a:t>블럭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{ }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   </a:t>
            </a:r>
            <a:r>
              <a:rPr lang="ko-KR" altLang="en-US" dirty="0" err="1">
                <a:latin typeface="+mn-ea"/>
              </a:rPr>
              <a:t>ㆍ클래스</a:t>
            </a:r>
            <a:r>
              <a:rPr lang="ko-KR" altLang="en-US" dirty="0">
                <a:latin typeface="+mn-ea"/>
              </a:rPr>
              <a:t> 초기화 </a:t>
            </a:r>
            <a:r>
              <a:rPr lang="ko-KR" altLang="en-US" dirty="0" err="1">
                <a:latin typeface="+mn-ea"/>
              </a:rPr>
              <a:t>블럭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: static { }</a:t>
            </a:r>
            <a:endParaRPr lang="ko-KR" altLang="en-US" dirty="0">
              <a:latin typeface="견명조" pitchFamily="18" charset="-127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655372" y="2854300"/>
            <a:ext cx="76327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+mn-ea"/>
                <a:ea typeface="+mn-ea"/>
              </a:rPr>
              <a:t> </a:t>
            </a:r>
          </a:p>
        </p:txBody>
      </p:sp>
      <p:sp>
        <p:nvSpPr>
          <p:cNvPr id="13" name="Text Box 20"/>
          <p:cNvSpPr txBox="1">
            <a:spLocks noChangeArrowheads="1"/>
          </p:cNvSpPr>
          <p:nvPr/>
        </p:nvSpPr>
        <p:spPr bwMode="auto">
          <a:xfrm>
            <a:off x="655372" y="4221088"/>
            <a:ext cx="7632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eaLnBrk="1" hangingPunct="1"/>
            <a:r>
              <a:rPr lang="en-US" altLang="ko-KR" sz="1800" dirty="0">
                <a:latin typeface="+mn-ea"/>
                <a:ea typeface="+mn-ea"/>
              </a:rPr>
              <a:t> </a:t>
            </a:r>
            <a:endParaRPr lang="ko-KR" altLang="en-US" sz="1800" dirty="0">
              <a:latin typeface="+mn-ea"/>
              <a:ea typeface="+mn-ea"/>
            </a:endParaRPr>
          </a:p>
        </p:txBody>
      </p:sp>
      <p:pic>
        <p:nvPicPr>
          <p:cNvPr id="14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84631"/>
            <a:ext cx="6481762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683719"/>
            <a:ext cx="4392612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타원 6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803294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978974" cy="452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멤버</a:t>
            </a:r>
            <a:r>
              <a:rPr lang="ko-KR" altLang="en-US" dirty="0">
                <a:latin typeface="견명조" pitchFamily="18" charset="-127"/>
              </a:rPr>
              <a:t>변수</a:t>
            </a:r>
            <a:r>
              <a:rPr lang="en-US" altLang="ko-KR" dirty="0">
                <a:latin typeface="견명조" pitchFamily="18" charset="-127"/>
              </a:rPr>
              <a:t>(</a:t>
            </a:r>
            <a:r>
              <a:rPr lang="ko-KR" altLang="en-US" dirty="0" err="1">
                <a:latin typeface="견명조" pitchFamily="18" charset="-127"/>
              </a:rPr>
              <a:t>인스턴스변수</a:t>
            </a:r>
            <a:r>
              <a:rPr lang="en-US" altLang="ko-KR" dirty="0">
                <a:latin typeface="견명조" pitchFamily="18" charset="-127"/>
              </a:rPr>
              <a:t>)</a:t>
            </a:r>
            <a:r>
              <a:rPr lang="ko-KR" altLang="en-US" dirty="0">
                <a:latin typeface="견명조" pitchFamily="18" charset="-127"/>
              </a:rPr>
              <a:t>의 초기화</a:t>
            </a:r>
            <a:endParaRPr lang="en-US" altLang="ko-KR" dirty="0">
              <a:latin typeface="견명조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CC485-AD01-7477-3D9A-4DBA9BDFF066}"/>
              </a:ext>
            </a:extLst>
          </p:cNvPr>
          <p:cNvSpPr txBox="1"/>
          <p:nvPr/>
        </p:nvSpPr>
        <p:spPr>
          <a:xfrm>
            <a:off x="7260937" y="559713"/>
            <a:ext cx="1271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ch07.Initialize2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3BA5BC-D271-D787-FF7D-61324AD961DC}"/>
              </a:ext>
            </a:extLst>
          </p:cNvPr>
          <p:cNvSpPr txBox="1"/>
          <p:nvPr/>
        </p:nvSpPr>
        <p:spPr>
          <a:xfrm>
            <a:off x="827584" y="836712"/>
            <a:ext cx="7704856" cy="56938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1.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명시적 초기화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20;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2.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초기화 블럭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"=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초기화 블럭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pt-BR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t-BR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"a : %s, b : %s\n"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40;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50;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3.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생성자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Initialize2()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"=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생성자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pt-BR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t-BR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"a : %s, b : %s\n"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20;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30;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Initialize2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Initialize2();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"=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객체 생성 후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="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pt-BR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pt-BR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"a : %s, b : %s\n"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t-BR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t-BR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b</a:t>
            </a:r>
            <a:r>
              <a:rPr lang="pt-B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5781BB-458C-1727-DC07-08CAC1DA3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068960"/>
            <a:ext cx="2257425" cy="1933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069918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5536" y="260648"/>
            <a:ext cx="743985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static </a:t>
            </a:r>
            <a:r>
              <a:rPr lang="ko-KR" altLang="en-US" dirty="0">
                <a:latin typeface="견명조" pitchFamily="18" charset="-127"/>
              </a:rPr>
              <a:t>변수 </a:t>
            </a:r>
            <a:r>
              <a:rPr lang="en-US" altLang="ko-KR" dirty="0">
                <a:latin typeface="견명조" pitchFamily="18" charset="-127"/>
              </a:rPr>
              <a:t>(</a:t>
            </a:r>
            <a:r>
              <a:rPr lang="ko-KR" altLang="en-US" dirty="0">
                <a:latin typeface="견명조" pitchFamily="18" charset="-127"/>
              </a:rPr>
              <a:t>클래스 변수</a:t>
            </a:r>
            <a:r>
              <a:rPr lang="en-US" altLang="ko-KR" dirty="0">
                <a:latin typeface="견명조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/>
              <a:t>클래스에 고정된 필드와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/>
              <a:t>- static</a:t>
            </a:r>
            <a:r>
              <a:rPr lang="ko-KR" altLang="en-US" dirty="0"/>
              <a:t> 변수</a:t>
            </a:r>
            <a:r>
              <a:rPr lang="en-US" altLang="ko-KR" dirty="0"/>
              <a:t>, static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정적 변수는 클래스에 소속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객체 내부에 존재하지 않고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영역에 존재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정적 변수는 객체를 생성하지 않고 클래스로 바로 접근해 사용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■ static</a:t>
            </a:r>
            <a:r>
              <a:rPr lang="ko-KR" altLang="en-US" dirty="0">
                <a:latin typeface="견명조" pitchFamily="18" charset="-127"/>
              </a:rPr>
              <a:t> 변수 선언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변수</a:t>
            </a:r>
            <a:r>
              <a:rPr lang="ko-KR" altLang="en-US" dirty="0">
                <a:latin typeface="견명조" pitchFamily="18" charset="-127"/>
              </a:rPr>
              <a:t> 또는 </a:t>
            </a:r>
            <a:r>
              <a:rPr lang="ko-KR" altLang="en-US" dirty="0" err="1">
                <a:latin typeface="견명조" pitchFamily="18" charset="-127"/>
              </a:rPr>
              <a:t>메소드</a:t>
            </a:r>
            <a:r>
              <a:rPr lang="ko-KR" altLang="en-US" dirty="0">
                <a:latin typeface="견명조" pitchFamily="18" charset="-127"/>
              </a:rPr>
              <a:t> 선언할 때 </a:t>
            </a:r>
            <a:r>
              <a:rPr lang="en-US" altLang="ko-KR" b="1" dirty="0">
                <a:solidFill>
                  <a:srgbClr val="FF0000"/>
                </a:solidFill>
              </a:rPr>
              <a:t>static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ko-KR" altLang="en-US" dirty="0">
                <a:latin typeface="견명조" pitchFamily="18" charset="-127"/>
              </a:rPr>
              <a:t>키워드 붙임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3717032"/>
            <a:ext cx="37147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3717032"/>
            <a:ext cx="3952875" cy="17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811199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5536" y="260648"/>
            <a:ext cx="51187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static</a:t>
            </a:r>
            <a:r>
              <a:rPr lang="ko-KR" altLang="en-US" dirty="0"/>
              <a:t> 변수 사용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/>
              <a:t>클래스 이름과 함께 도트</a:t>
            </a:r>
            <a:r>
              <a:rPr lang="en-US" altLang="ko-KR" dirty="0"/>
              <a:t>(.) </a:t>
            </a:r>
            <a:r>
              <a:rPr lang="ko-KR" altLang="en-US" dirty="0"/>
              <a:t>연산자로 접근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196752"/>
            <a:ext cx="3214688" cy="62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2054002"/>
            <a:ext cx="397827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4333652"/>
            <a:ext cx="3852863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913" y="4333652"/>
            <a:ext cx="3857625" cy="136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816475" y="3976465"/>
            <a:ext cx="230187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  <a:ea typeface="+mn-ea"/>
              </a:rPr>
              <a:t>바람직하지 못한 사용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  <a:ea typeface="+mn-ea"/>
              </a:rPr>
              <a:t>]</a:t>
            </a:r>
            <a:endParaRPr lang="ko-KR" altLang="en-US" sz="16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975" y="3976465"/>
            <a:ext cx="1612900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1600">
                <a:latin typeface="+mn-ea"/>
                <a:ea typeface="+mn-ea"/>
              </a:rPr>
              <a:t>[</a:t>
            </a:r>
            <a:r>
              <a:rPr lang="ko-KR" altLang="en-US" sz="1600">
                <a:latin typeface="+mn-ea"/>
                <a:ea typeface="+mn-ea"/>
              </a:rPr>
              <a:t>바람직한 사용</a:t>
            </a:r>
            <a:r>
              <a:rPr lang="en-US" altLang="ko-KR" sz="1600">
                <a:latin typeface="+mn-ea"/>
                <a:ea typeface="+mn-ea"/>
              </a:rPr>
              <a:t>]</a:t>
            </a:r>
            <a:endParaRPr lang="ko-KR" altLang="en-US" sz="1600">
              <a:latin typeface="+mn-ea"/>
              <a:ea typeface="+mn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66339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5536" y="260648"/>
            <a:ext cx="76450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static</a:t>
            </a:r>
            <a:r>
              <a:rPr lang="ko-KR" altLang="en-US" dirty="0"/>
              <a:t> 사용 시 주의사항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static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내에서 인스턴스 필드 및 인스턴스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사용 불가</a:t>
            </a:r>
            <a:endParaRPr lang="en-US" altLang="ko-KR" dirty="0">
              <a:latin typeface="+mn-ea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762" y="1268760"/>
            <a:ext cx="6440147" cy="405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1BAE408-7392-497C-9A7F-89B71D65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909" y="1725960"/>
            <a:ext cx="3920531" cy="241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19646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5536" y="260648"/>
            <a:ext cx="85523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static</a:t>
            </a:r>
            <a:r>
              <a:rPr lang="ko-KR" altLang="en-US" dirty="0"/>
              <a:t> 사용 시 주의사항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main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또한 </a:t>
            </a:r>
            <a:r>
              <a:rPr lang="en-US" altLang="ko-KR" dirty="0">
                <a:latin typeface="+mn-ea"/>
              </a:rPr>
              <a:t>static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이므로 인스턴스 변수 및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사용 불가</a:t>
            </a:r>
            <a:endParaRPr lang="en-US" altLang="ko-KR" dirty="0">
              <a:latin typeface="+mn-ea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22" y="1196752"/>
            <a:ext cx="6362700" cy="279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23" y="3974652"/>
            <a:ext cx="6387497" cy="154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4767449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51383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static</a:t>
            </a:r>
            <a:r>
              <a:rPr lang="ko-KR" altLang="en-US" dirty="0"/>
              <a:t> 변수 </a:t>
            </a:r>
            <a:r>
              <a:rPr lang="ko-KR" altLang="en-US"/>
              <a:t>사용 </a:t>
            </a:r>
            <a:r>
              <a:rPr lang="en-US" altLang="ko-KR"/>
              <a:t>- 1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138ADC-ADEB-6186-BAA4-1051900D77B8}"/>
              </a:ext>
            </a:extLst>
          </p:cNvPr>
          <p:cNvSpPr txBox="1"/>
          <p:nvPr/>
        </p:nvSpPr>
        <p:spPr>
          <a:xfrm>
            <a:off x="7558584" y="559713"/>
            <a:ext cx="973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ch07.Static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78C992-F573-37E4-2A4A-E0AAFD15422B}"/>
              </a:ext>
            </a:extLst>
          </p:cNvPr>
          <p:cNvSpPr txBox="1"/>
          <p:nvPr/>
        </p:nvSpPr>
        <p:spPr>
          <a:xfrm>
            <a:off x="827584" y="836712"/>
            <a:ext cx="7704856" cy="3139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i="1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i="1">
                <a:solidFill>
                  <a:srgbClr val="0000C0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staticMethod()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"static method"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i="1">
                <a:solidFill>
                  <a:srgbClr val="0000C0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instanceMethod()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"instance method"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46428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51383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static</a:t>
            </a:r>
            <a:r>
              <a:rPr lang="ko-KR" altLang="en-US" dirty="0"/>
              <a:t> 변수 </a:t>
            </a:r>
            <a:r>
              <a:rPr lang="ko-KR" altLang="en-US"/>
              <a:t>사용 </a:t>
            </a:r>
            <a:r>
              <a:rPr lang="en-US" altLang="ko-KR"/>
              <a:t>- 1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EC37D-8A44-A9BB-A5F3-30A4EF76197F}"/>
              </a:ext>
            </a:extLst>
          </p:cNvPr>
          <p:cNvSpPr txBox="1"/>
          <p:nvPr/>
        </p:nvSpPr>
        <p:spPr>
          <a:xfrm>
            <a:off x="7191495" y="559713"/>
            <a:ext cx="1340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ch07.StaticMain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DA56A2-DA92-11AA-27C2-8E2F214822C8}"/>
              </a:ext>
            </a:extLst>
          </p:cNvPr>
          <p:cNvSpPr txBox="1"/>
          <p:nvPr/>
        </p:nvSpPr>
        <p:spPr>
          <a:xfrm>
            <a:off x="827584" y="836712"/>
            <a:ext cx="7704856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클래스명을 이용하여 접근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.println(Static.</a:t>
            </a:r>
            <a:r>
              <a:rPr lang="en-US" altLang="ko-KR" sz="1800" i="1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Static.</a:t>
            </a:r>
            <a:r>
              <a:rPr lang="en-US" altLang="ko-KR" sz="1800" i="1">
                <a:solidFill>
                  <a:srgbClr val="00000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.println(Static.</a:t>
            </a:r>
            <a:r>
              <a:rPr lang="en-US" altLang="ko-KR" sz="1800" i="1">
                <a:solidFill>
                  <a:srgbClr val="0000C0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객체를 생성시킨 후 접근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Static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Static();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.instanceMethod();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i="1">
                <a:solidFill>
                  <a:srgbClr val="0000C0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아래처럼 사용은 가능하지만 추천하지 않음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i="1">
                <a:solidFill>
                  <a:srgbClr val="0000C0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D54556-A301-D46C-5BFA-08B20EE00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4807030"/>
            <a:ext cx="1940502" cy="1368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939815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51383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static</a:t>
            </a:r>
            <a:r>
              <a:rPr lang="ko-KR" altLang="en-US" dirty="0"/>
              <a:t> 변수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6A3DF2-1BAF-6496-82C1-C5D10C081D75}"/>
              </a:ext>
            </a:extLst>
          </p:cNvPr>
          <p:cNvSpPr txBox="1"/>
          <p:nvPr/>
        </p:nvSpPr>
        <p:spPr>
          <a:xfrm>
            <a:off x="6956367" y="559713"/>
            <a:ext cx="1576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ch07.RandomExam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A47184-7227-74CC-4DFD-DD8D75CBCF8F}"/>
              </a:ext>
            </a:extLst>
          </p:cNvPr>
          <p:cNvSpPr txBox="1"/>
          <p:nvPr/>
        </p:nvSpPr>
        <p:spPr>
          <a:xfrm>
            <a:off x="827584" y="836712"/>
            <a:ext cx="7704856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Math.</a:t>
            </a:r>
            <a:r>
              <a:rPr lang="en-US" altLang="ko-KR" sz="1800" i="1">
                <a:solidFill>
                  <a:srgbClr val="000000"/>
                </a:solidFill>
                <a:latin typeface="Consolas" panose="020B0609020204030204" pitchFamily="49" charset="0"/>
              </a:rPr>
              <a:t>random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CCBF7B-B4BB-83FE-2663-4332F9A5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240" y="2037041"/>
            <a:ext cx="2743200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964733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95536" y="260648"/>
            <a:ext cx="691247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인스턴스</a:t>
            </a:r>
            <a:r>
              <a:rPr lang="ko-KR" altLang="en-US" dirty="0"/>
              <a:t> 선언 </a:t>
            </a:r>
            <a:r>
              <a:rPr lang="en-US" altLang="ko-KR" dirty="0" err="1"/>
              <a:t>vs</a:t>
            </a:r>
            <a:r>
              <a:rPr lang="en-US" altLang="ko-KR" dirty="0"/>
              <a:t> static</a:t>
            </a:r>
            <a:r>
              <a:rPr lang="ko-KR" altLang="en-US" dirty="0"/>
              <a:t> 선언의 기준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변수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객체 마다 가지고 있어야 할 데이터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/>
              <a:t> </a:t>
            </a:r>
            <a:r>
              <a:rPr lang="ko-KR" altLang="en-US" dirty="0" err="1"/>
              <a:t>인스턴스</a:t>
            </a:r>
            <a:r>
              <a:rPr lang="ko-KR" altLang="en-US" dirty="0"/>
              <a:t> 변수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공용적인 데이터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/>
              <a:t> </a:t>
            </a:r>
            <a:r>
              <a:rPr lang="en-US" altLang="ko-KR" dirty="0"/>
              <a:t>static</a:t>
            </a:r>
            <a:r>
              <a:rPr lang="ko-KR" altLang="en-US" dirty="0"/>
              <a:t> 변수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</a:t>
            </a:r>
            <a:endParaRPr lang="en-US" altLang="ko-KR" dirty="0">
              <a:latin typeface="+mn-ea"/>
            </a:endParaRPr>
          </a:p>
          <a:p>
            <a:pPr>
              <a:lnSpc>
                <a:spcPct val="2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 ●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 err="1"/>
              <a:t>인스턴스</a:t>
            </a:r>
            <a:r>
              <a:rPr lang="ko-KR" altLang="en-US" dirty="0"/>
              <a:t> 필드로 작업해야 할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/>
              <a:t>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 err="1"/>
              <a:t>인스턴스</a:t>
            </a:r>
            <a:r>
              <a:rPr lang="ko-KR" altLang="en-US" dirty="0"/>
              <a:t> 필드로 작업하지 않는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/>
              <a:t> </a:t>
            </a:r>
            <a:r>
              <a:rPr lang="en-US" altLang="ko-KR" dirty="0"/>
              <a:t>static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88840"/>
            <a:ext cx="6462713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89636"/>
            <a:ext cx="3886200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26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2464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콘솔 </a:t>
            </a:r>
            <a:r>
              <a:rPr lang="ko-KR" altLang="en-US" dirty="0" err="1"/>
              <a:t>출력문</a:t>
            </a:r>
            <a:r>
              <a:rPr lang="ko-KR" altLang="en-US" dirty="0"/>
              <a:t> </a:t>
            </a:r>
            <a:r>
              <a:rPr lang="en-US" altLang="ko-KR" dirty="0"/>
              <a:t>(1 / 4)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패키지 생성</a:t>
            </a:r>
            <a:endParaRPr lang="en-US" altLang="ko-KR" dirty="0"/>
          </a:p>
        </p:txBody>
      </p:sp>
      <p:sp>
        <p:nvSpPr>
          <p:cNvPr id="5" name="타원 4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55986"/>
            <a:ext cx="4838700" cy="46672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595060178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55152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(ch07.</a:t>
            </a:r>
            <a:r>
              <a:rPr lang="ko-KR" altLang="en-US"/>
              <a:t>연습문제</a:t>
            </a:r>
            <a:r>
              <a:rPr lang="en-US" altLang="ko-KR"/>
              <a:t>03)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같이 실행 될 수 있도록 코드 작성하기</a:t>
            </a:r>
            <a:endParaRPr lang="en-US" altLang="ko-K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1105A6-AE88-219C-37A0-142192A35292}"/>
              </a:ext>
            </a:extLst>
          </p:cNvPr>
          <p:cNvSpPr txBox="1"/>
          <p:nvPr/>
        </p:nvSpPr>
        <p:spPr>
          <a:xfrm>
            <a:off x="827584" y="1340768"/>
            <a:ext cx="7617665" cy="42473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03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 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int a = 0;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method1()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"method1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실행 시작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①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객체 생성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&lt; 5;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(  </a:t>
            </a:r>
            <a:r>
              <a:rPr lang="ko-KR" altLang="en-US" sz="1400">
                <a:solidFill>
                  <a:srgbClr val="6A3E3E"/>
                </a:solidFill>
                <a:latin typeface="Consolas" panose="020B0609020204030204" pitchFamily="49" charset="0"/>
              </a:rPr>
              <a:t>②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); 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method2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호출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"method1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실행 종료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method2()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③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전역변수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a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의 값을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1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씩 증가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"method2 : %s\n"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전역변수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a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의 값 출력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en-US" sz="1050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715155-47EA-FB06-9122-674EB7CFA583}"/>
              </a:ext>
            </a:extLst>
          </p:cNvPr>
          <p:cNvSpPr txBox="1"/>
          <p:nvPr/>
        </p:nvSpPr>
        <p:spPr>
          <a:xfrm>
            <a:off x="6495466" y="162095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DCD6EB-F289-C5B2-C8FC-1EACE4EF6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466" y="1928729"/>
            <a:ext cx="2266950" cy="2171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24312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6882012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final </a:t>
            </a:r>
            <a:r>
              <a:rPr lang="ko-KR" altLang="en-US" dirty="0"/>
              <a:t>필드 </a:t>
            </a:r>
            <a:r>
              <a:rPr lang="en-US" altLang="ko-KR" dirty="0"/>
              <a:t>(</a:t>
            </a:r>
            <a:r>
              <a:rPr lang="ko-KR" altLang="en-US" dirty="0"/>
              <a:t>상수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최종적인 값을 갖고 있는 필드 </a:t>
            </a:r>
            <a:r>
              <a:rPr lang="en-US" altLang="ko-KR" dirty="0">
                <a:latin typeface="+mn-ea"/>
              </a:rPr>
              <a:t>= </a:t>
            </a:r>
            <a:r>
              <a:rPr lang="ko-KR" altLang="en-US" dirty="0">
                <a:latin typeface="+mn-ea"/>
              </a:rPr>
              <a:t>값을 변경할 수 없는 필드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final </a:t>
            </a:r>
            <a:r>
              <a:rPr lang="ko-KR" altLang="en-US" dirty="0">
                <a:latin typeface="+mn-ea"/>
              </a:rPr>
              <a:t>필드의 딱 한번의 초기값 지정 방법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필드 선언 시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 err="1">
                <a:latin typeface="+mn-ea"/>
              </a:rPr>
              <a:t>생성자</a:t>
            </a:r>
            <a:endParaRPr lang="ko-KR" alt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729" y="2420888"/>
            <a:ext cx="4143375" cy="35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09348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790299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final </a:t>
            </a:r>
            <a:r>
              <a:rPr lang="ko-KR" altLang="en-US" dirty="0"/>
              <a:t>필드 </a:t>
            </a:r>
            <a:r>
              <a:rPr lang="en-US" altLang="ko-KR" dirty="0"/>
              <a:t>(</a:t>
            </a:r>
            <a:r>
              <a:rPr lang="ko-KR" altLang="en-US" dirty="0"/>
              <a:t>상수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상수 이름은 관례적으로 전부 대문자로 작성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다른 단어가 결합되면 </a:t>
            </a:r>
            <a:r>
              <a:rPr lang="en-US" altLang="ko-KR" dirty="0">
                <a:latin typeface="+mn-ea"/>
              </a:rPr>
              <a:t>_ </a:t>
            </a:r>
            <a:r>
              <a:rPr lang="ko-KR" altLang="en-US" dirty="0">
                <a:latin typeface="+mn-ea"/>
              </a:rPr>
              <a:t>로 연결 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dirty="0" err="1">
                <a:latin typeface="+mn-ea"/>
              </a:rPr>
              <a:t>studentScore</a:t>
            </a:r>
            <a:r>
              <a:rPr lang="en-US" altLang="ko-KR" dirty="0">
                <a:latin typeface="+mn-ea"/>
              </a:rPr>
              <a:t> -&gt; STUDENT_SCORE)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인스턴스 </a:t>
            </a:r>
            <a:r>
              <a:rPr lang="en-US" altLang="ko-KR" dirty="0">
                <a:latin typeface="+mn-ea"/>
              </a:rPr>
              <a:t>final </a:t>
            </a:r>
            <a:r>
              <a:rPr lang="ko-KR" altLang="en-US" dirty="0">
                <a:latin typeface="+mn-ea"/>
              </a:rPr>
              <a:t>필드 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ko-KR" altLang="en-US" dirty="0">
                <a:latin typeface="+mn-ea"/>
              </a:rPr>
              <a:t>현재 클래스 내에서만 사용하는 </a:t>
            </a:r>
            <a:r>
              <a:rPr lang="ko-KR" altLang="en-US" dirty="0" err="1">
                <a:latin typeface="+mn-ea"/>
              </a:rPr>
              <a:t>고정값을</a:t>
            </a:r>
            <a:r>
              <a:rPr lang="ko-KR" altLang="en-US" dirty="0">
                <a:latin typeface="+mn-ea"/>
              </a:rPr>
              <a:t> 활용하는 경우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en-US" altLang="ko-KR" dirty="0">
                <a:latin typeface="+mn-ea"/>
              </a:rPr>
              <a:t>static final </a:t>
            </a:r>
            <a:r>
              <a:rPr lang="ko-KR" altLang="en-US" dirty="0">
                <a:latin typeface="+mn-ea"/>
              </a:rPr>
              <a:t>필드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ko-KR" altLang="en-US" dirty="0">
                <a:latin typeface="+mn-ea"/>
              </a:rPr>
              <a:t>프로젝트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프로그램</a:t>
            </a:r>
            <a:r>
              <a:rPr lang="en-US" altLang="ko-KR" dirty="0">
                <a:latin typeface="+mn-ea"/>
              </a:rPr>
              <a:t>) </a:t>
            </a:r>
            <a:r>
              <a:rPr lang="ko-KR" altLang="en-US" dirty="0">
                <a:latin typeface="+mn-ea"/>
              </a:rPr>
              <a:t>전체에서 사용하는 </a:t>
            </a:r>
            <a:r>
              <a:rPr lang="ko-KR" altLang="en-US" dirty="0" err="1">
                <a:latin typeface="+mn-ea"/>
              </a:rPr>
              <a:t>고정값을</a:t>
            </a:r>
            <a:r>
              <a:rPr lang="ko-KR" altLang="en-US" dirty="0">
                <a:latin typeface="+mn-ea"/>
              </a:rPr>
              <a:t> 활용하는 경우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  ex) </a:t>
            </a:r>
            <a:r>
              <a:rPr lang="ko-KR" altLang="en-US" dirty="0">
                <a:latin typeface="+mn-ea"/>
              </a:rPr>
              <a:t>사용언어</a:t>
            </a:r>
            <a:r>
              <a:rPr lang="en-US" altLang="ko-KR" dirty="0">
                <a:latin typeface="+mn-ea"/>
              </a:rPr>
              <a:t>, RGB</a:t>
            </a:r>
            <a:r>
              <a:rPr lang="ko-KR" altLang="en-US" dirty="0">
                <a:latin typeface="+mn-ea"/>
              </a:rPr>
              <a:t>로 구성된 색상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전화 지역번호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지역명</a:t>
            </a:r>
            <a:r>
              <a:rPr lang="ko-KR" altLang="en-US" dirty="0">
                <a:latin typeface="+mn-ea"/>
              </a:rPr>
              <a:t> 등</a:t>
            </a:r>
          </a:p>
        </p:txBody>
      </p:sp>
      <p:sp>
        <p:nvSpPr>
          <p:cNvPr id="3" name="타원 2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43" y="234888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9E3288-D0A5-40CC-97F5-5F1719DEBA24}"/>
              </a:ext>
            </a:extLst>
          </p:cNvPr>
          <p:cNvSpPr txBox="1"/>
          <p:nvPr/>
        </p:nvSpPr>
        <p:spPr>
          <a:xfrm>
            <a:off x="3581401" y="2574181"/>
            <a:ext cx="3941913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600"/>
              <a:t>final String ssn;   // </a:t>
            </a:r>
            <a:r>
              <a:rPr lang="ko-KR" altLang="en-US" sz="1600"/>
              <a:t>생성자에서 초기화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B65B266-3FE6-499D-9FE7-BB6DF5CD0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29" y="4649266"/>
            <a:ext cx="7086600" cy="515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27058A2E-1731-4AB1-9BEC-80AF5566C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365104"/>
            <a:ext cx="514979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08938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09251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final </a:t>
            </a:r>
            <a:r>
              <a:rPr lang="ko-KR" altLang="en-US" dirty="0"/>
              <a:t>필드 </a:t>
            </a:r>
            <a:r>
              <a:rPr lang="en-US" altLang="ko-KR" dirty="0"/>
              <a:t>(</a:t>
            </a:r>
            <a:r>
              <a:rPr lang="ko-KR" altLang="en-US" dirty="0"/>
              <a:t>상수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/>
              <a:t>사용 </a:t>
            </a:r>
            <a:r>
              <a:rPr lang="en-US" altLang="ko-KR" dirty="0"/>
              <a:t>-</a:t>
            </a:r>
            <a:r>
              <a:rPr lang="en-US" altLang="ko-KR"/>
              <a:t> </a:t>
            </a:r>
            <a:r>
              <a:rPr lang="en-US" altLang="ko-KR" dirty="0"/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205948-387F-67FD-20EB-674408390671}"/>
              </a:ext>
            </a:extLst>
          </p:cNvPr>
          <p:cNvSpPr txBox="1"/>
          <p:nvPr/>
        </p:nvSpPr>
        <p:spPr>
          <a:xfrm>
            <a:off x="7238495" y="559713"/>
            <a:ext cx="12939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ch07.Constants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74D1A-9076-91DD-B474-A91D5ABD91F6}"/>
              </a:ext>
            </a:extLst>
          </p:cNvPr>
          <p:cNvSpPr txBox="1"/>
          <p:nvPr/>
        </p:nvSpPr>
        <p:spPr>
          <a:xfrm>
            <a:off x="827584" y="836712"/>
            <a:ext cx="7704856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1">
                <a:solidFill>
                  <a:srgbClr val="0000C0"/>
                </a:solidFill>
                <a:latin typeface="Consolas" panose="020B0609020204030204" pitchFamily="49" charset="0"/>
              </a:rPr>
              <a:t>HOBBY_SWIMMING</a:t>
            </a:r>
            <a:r>
              <a:rPr lang="en-US" altLang="ko-KR" sz="1800" b="1" i="1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1">
                <a:solidFill>
                  <a:srgbClr val="0000C0"/>
                </a:solidFill>
                <a:latin typeface="Consolas" panose="020B0609020204030204" pitchFamily="49" charset="0"/>
              </a:rPr>
              <a:t>HOBBY_TENNIS</a:t>
            </a:r>
            <a:r>
              <a:rPr lang="en-US" altLang="ko-KR" sz="1800" b="1" i="1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algn="l"/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final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1">
                <a:solidFill>
                  <a:srgbClr val="0000C0"/>
                </a:solidFill>
                <a:latin typeface="Consolas" panose="020B0609020204030204" pitchFamily="49" charset="0"/>
              </a:rPr>
              <a:t>HOBBY_EAT</a:t>
            </a:r>
            <a:r>
              <a:rPr lang="en-US" altLang="ko-KR" sz="1800" b="1" i="1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BB9DC2-53BE-3436-6D2B-C5EAF10EC56A}"/>
              </a:ext>
            </a:extLst>
          </p:cNvPr>
          <p:cNvSpPr txBox="1"/>
          <p:nvPr/>
        </p:nvSpPr>
        <p:spPr>
          <a:xfrm>
            <a:off x="6871408" y="2007086"/>
            <a:ext cx="16610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ch07.ConstantsMain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C90F3C-AC79-4035-544E-2134FB911CF1}"/>
              </a:ext>
            </a:extLst>
          </p:cNvPr>
          <p:cNvSpPr txBox="1"/>
          <p:nvPr/>
        </p:nvSpPr>
        <p:spPr>
          <a:xfrm>
            <a:off x="827584" y="2284085"/>
            <a:ext cx="7704856" cy="9233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.println(Constants.</a:t>
            </a:r>
            <a:r>
              <a:rPr lang="en-US" altLang="ko-KR" sz="1800" b="1" i="1">
                <a:solidFill>
                  <a:srgbClr val="0000C0"/>
                </a:solidFill>
                <a:latin typeface="Consolas" panose="020B0609020204030204" pitchFamily="49" charset="0"/>
              </a:rPr>
              <a:t>HOBBY_SWIMMING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.println(Constants.</a:t>
            </a:r>
            <a:r>
              <a:rPr lang="en-US" altLang="ko-KR" sz="1800" b="1" i="1">
                <a:solidFill>
                  <a:srgbClr val="0000C0"/>
                </a:solidFill>
                <a:latin typeface="Consolas" panose="020B0609020204030204" pitchFamily="49" charset="0"/>
              </a:rPr>
              <a:t>HOBBY_TENNIS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.println(Constants.</a:t>
            </a:r>
            <a:r>
              <a:rPr lang="en-US" altLang="ko-KR" sz="1800" b="1" i="1">
                <a:solidFill>
                  <a:srgbClr val="0000C0"/>
                </a:solidFill>
                <a:latin typeface="Consolas" panose="020B0609020204030204" pitchFamily="49" charset="0"/>
              </a:rPr>
              <a:t>HOBBY_EAT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747FD7-F37B-3CEA-11ED-2F17DB09D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090" y="3484414"/>
            <a:ext cx="895350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165092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09251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final </a:t>
            </a:r>
            <a:r>
              <a:rPr lang="ko-KR" altLang="en-US" dirty="0"/>
              <a:t>필드 </a:t>
            </a:r>
            <a:r>
              <a:rPr lang="en-US" altLang="ko-KR" dirty="0"/>
              <a:t>(</a:t>
            </a:r>
            <a:r>
              <a:rPr lang="ko-KR" altLang="en-US" dirty="0"/>
              <a:t>상수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FB21E-6E9F-BC0E-B3F7-D586F56066BC}"/>
              </a:ext>
            </a:extLst>
          </p:cNvPr>
          <p:cNvSpPr txBox="1"/>
          <p:nvPr/>
        </p:nvSpPr>
        <p:spPr>
          <a:xfrm>
            <a:off x="7357118" y="559713"/>
            <a:ext cx="1175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ch07.Window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82465D-BE13-1523-24B2-18669D71879E}"/>
              </a:ext>
            </a:extLst>
          </p:cNvPr>
          <p:cNvSpPr txBox="1"/>
          <p:nvPr/>
        </p:nvSpPr>
        <p:spPr>
          <a:xfrm>
            <a:off x="827584" y="836712"/>
            <a:ext cx="7704856" cy="17543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JFrame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frame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JFrame(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윈도우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frame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.setSize(300, 200);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frame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.setDefaultCloseOperation(JFrame.</a:t>
            </a:r>
            <a:r>
              <a:rPr lang="en-US" altLang="ko-KR" sz="1800" i="1">
                <a:solidFill>
                  <a:srgbClr val="0000C0"/>
                </a:solidFill>
                <a:latin typeface="Consolas" panose="020B0609020204030204" pitchFamily="49" charset="0"/>
              </a:rPr>
              <a:t>EXIT_ON_CLOSE</a:t>
            </a:r>
            <a:r>
              <a:rPr lang="en-US" altLang="ko-KR" sz="1800" i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frame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.setVisible(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BB596D-25EE-5175-3E1C-BD5135BE7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965" y="2868037"/>
            <a:ext cx="3419475" cy="2305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874953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00648"/>
            <a:ext cx="792236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상속</a:t>
            </a:r>
            <a:r>
              <a:rPr lang="en-US" altLang="ko-KR" dirty="0"/>
              <a:t>(Inheritance)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현실 세계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부모가 자식에게 물려주는 행위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부모가 자식을 선택해서 물려줌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객체 지향 프로그램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자식</a:t>
            </a:r>
            <a:r>
              <a:rPr lang="en-US" altLang="ko-KR" dirty="0"/>
              <a:t>(</a:t>
            </a:r>
            <a:r>
              <a:rPr lang="ko-KR" altLang="en-US" dirty="0"/>
              <a:t>하위</a:t>
            </a:r>
            <a:r>
              <a:rPr lang="en-US" altLang="ko-KR" dirty="0"/>
              <a:t>, </a:t>
            </a:r>
            <a:r>
              <a:rPr lang="ko-KR" altLang="en-US" dirty="0"/>
              <a:t>파생</a:t>
            </a:r>
            <a:r>
              <a:rPr lang="en-US" altLang="ko-KR" dirty="0"/>
              <a:t>) </a:t>
            </a:r>
            <a:r>
              <a:rPr lang="ko-KR" altLang="en-US" dirty="0"/>
              <a:t>클래스가 부모</a:t>
            </a:r>
            <a:r>
              <a:rPr lang="en-US" altLang="ko-KR" dirty="0"/>
              <a:t>(</a:t>
            </a:r>
            <a:r>
              <a:rPr lang="ko-KR" altLang="en-US" dirty="0"/>
              <a:t>상위</a:t>
            </a:r>
            <a:r>
              <a:rPr lang="en-US" altLang="ko-KR" dirty="0"/>
              <a:t>) </a:t>
            </a:r>
            <a:r>
              <a:rPr lang="ko-KR" altLang="en-US" dirty="0"/>
              <a:t>클래스의 멤버를 물려받는 것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자식이 부모를 선택해 물려받음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상속 내용 </a:t>
            </a:r>
            <a:r>
              <a:rPr lang="en-US" altLang="ko-KR" dirty="0"/>
              <a:t>: </a:t>
            </a:r>
            <a:r>
              <a:rPr lang="ko-KR" altLang="en-US" dirty="0"/>
              <a:t>부모의 필드와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517800"/>
            <a:ext cx="6096000" cy="250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00648"/>
            <a:ext cx="7140096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상속</a:t>
            </a:r>
            <a:r>
              <a:rPr lang="en-US" altLang="ko-KR" dirty="0"/>
              <a:t>(Inheritance) </a:t>
            </a:r>
            <a:r>
              <a:rPr lang="ko-KR" altLang="en-US" dirty="0"/>
              <a:t>개념의 활용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상속의 효과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부모 클래스 재사용해 자식 클래스 빨리 개발 가능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반복된 코드 중복 줄임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유지 보수 편리성 제공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객체 </a:t>
            </a:r>
            <a:r>
              <a:rPr lang="ko-KR" altLang="en-US" dirty="0" err="1"/>
              <a:t>다형성</a:t>
            </a:r>
            <a:r>
              <a:rPr lang="ko-KR" altLang="en-US" dirty="0"/>
              <a:t> 구현 가능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상속 대상 제한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부모 클래스의 </a:t>
            </a:r>
            <a:r>
              <a:rPr lang="en-US" altLang="ko-KR" dirty="0"/>
              <a:t>private </a:t>
            </a:r>
            <a:r>
              <a:rPr lang="ko-KR" altLang="en-US" dirty="0"/>
              <a:t>접근 </a:t>
            </a:r>
            <a:r>
              <a:rPr lang="ko-KR" altLang="en-US" dirty="0" err="1"/>
              <a:t>제어자를</a:t>
            </a:r>
            <a:r>
              <a:rPr lang="ko-KR" altLang="en-US" dirty="0"/>
              <a:t> 사용한 필드와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부모 클래스가 다른 패키지에 있을 경우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default </a:t>
            </a:r>
            <a:r>
              <a:rPr lang="ko-KR" altLang="en-US" dirty="0"/>
              <a:t>접근 </a:t>
            </a:r>
            <a:r>
              <a:rPr lang="ko-KR" altLang="en-US" dirty="0" err="1"/>
              <a:t>제어자를</a:t>
            </a:r>
            <a:r>
              <a:rPr lang="ko-KR" altLang="en-US" dirty="0"/>
              <a:t> 사용한 필드와 </a:t>
            </a:r>
            <a:r>
              <a:rPr lang="ko-KR" altLang="en-US" dirty="0" err="1"/>
              <a:t>메소드</a:t>
            </a:r>
            <a:r>
              <a:rPr lang="ko-KR" altLang="en-US" dirty="0"/>
              <a:t> 제외</a:t>
            </a:r>
          </a:p>
        </p:txBody>
      </p:sp>
    </p:spTree>
    <p:extLst>
      <p:ext uri="{BB962C8B-B14F-4D97-AF65-F5344CB8AC3E}">
        <p14:creationId xmlns:p14="http://schemas.microsoft.com/office/powerpoint/2010/main" val="417777039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00648"/>
            <a:ext cx="6652783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상속을 사용할 수 있는 경우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b="1" dirty="0">
                <a:solidFill>
                  <a:srgbClr val="FF0000"/>
                </a:solidFill>
              </a:rPr>
              <a:t>IS-A </a:t>
            </a:r>
            <a:r>
              <a:rPr lang="ko-KR" altLang="en-US" b="1" dirty="0">
                <a:solidFill>
                  <a:srgbClr val="FF0000"/>
                </a:solidFill>
              </a:rPr>
              <a:t>관계 </a:t>
            </a:r>
            <a:r>
              <a:rPr lang="en-US" altLang="ko-KR" b="1" dirty="0">
                <a:solidFill>
                  <a:srgbClr val="FF0000"/>
                </a:solidFill>
              </a:rPr>
              <a:t>(is a relationship)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일반적인 개념과 구체적인 개념과의 관계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상위 클래스 </a:t>
            </a:r>
            <a:r>
              <a:rPr lang="en-US" altLang="ko-KR" dirty="0"/>
              <a:t>: </a:t>
            </a:r>
            <a:r>
              <a:rPr lang="ko-KR" altLang="en-US" dirty="0"/>
              <a:t>일반적인 개념 </a:t>
            </a:r>
            <a:r>
              <a:rPr lang="en-US" altLang="ko-KR" dirty="0"/>
              <a:t>(</a:t>
            </a:r>
            <a:r>
              <a:rPr lang="ko-KR" altLang="en-US" dirty="0"/>
              <a:t>포유류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하위 클래스 </a:t>
            </a:r>
            <a:r>
              <a:rPr lang="en-US" altLang="ko-KR" dirty="0"/>
              <a:t>: </a:t>
            </a:r>
            <a:r>
              <a:rPr lang="ko-KR" altLang="en-US" dirty="0"/>
              <a:t>구체적인 개념 </a:t>
            </a:r>
            <a:r>
              <a:rPr lang="en-US" altLang="ko-KR" dirty="0"/>
              <a:t>(</a:t>
            </a:r>
            <a:r>
              <a:rPr lang="ko-KR" altLang="en-US" dirty="0"/>
              <a:t>사람</a:t>
            </a:r>
            <a:r>
              <a:rPr lang="en-US" altLang="ko-KR" dirty="0"/>
              <a:t>/</a:t>
            </a:r>
            <a:r>
              <a:rPr lang="ko-KR" altLang="en-US" dirty="0"/>
              <a:t>원숭이</a:t>
            </a:r>
            <a:r>
              <a:rPr lang="en-US" altLang="ko-KR" dirty="0"/>
              <a:t>, </a:t>
            </a:r>
            <a:r>
              <a:rPr lang="ko-KR" altLang="en-US" dirty="0"/>
              <a:t>레이</a:t>
            </a:r>
            <a:r>
              <a:rPr lang="en-US" altLang="ko-KR" dirty="0"/>
              <a:t>/BMW)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/>
              <a:t>HAS-A </a:t>
            </a:r>
            <a:r>
              <a:rPr lang="ko-KR" altLang="en-US" dirty="0"/>
              <a:t>관계 </a:t>
            </a:r>
            <a:r>
              <a:rPr lang="en-US" altLang="ko-KR" dirty="0"/>
              <a:t>(composition)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한 클래스가 다른 클래스를 소유한 관계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코드 재사용의 한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경찰</a:t>
            </a:r>
            <a:r>
              <a:rPr lang="en-US" altLang="ko-KR" dirty="0"/>
              <a:t>/</a:t>
            </a:r>
            <a:r>
              <a:rPr lang="ko-KR" altLang="en-US" dirty="0"/>
              <a:t>총</a:t>
            </a:r>
            <a:r>
              <a:rPr lang="en-US" altLang="ko-KR" dirty="0"/>
              <a:t>, </a:t>
            </a:r>
            <a:r>
              <a:rPr lang="ko-KR" altLang="en-US" dirty="0"/>
              <a:t>사람</a:t>
            </a:r>
            <a:r>
              <a:rPr lang="en-US" altLang="ko-KR" dirty="0"/>
              <a:t>/</a:t>
            </a:r>
            <a:r>
              <a:rPr lang="ko-KR" altLang="en-US" dirty="0"/>
              <a:t>옷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/</a:t>
            </a:r>
            <a:r>
              <a:rPr lang="ko-KR" altLang="en-US" dirty="0"/>
              <a:t>타이어</a:t>
            </a:r>
            <a:r>
              <a:rPr lang="en-US" altLang="ko-KR" dirty="0"/>
              <a:t>, </a:t>
            </a:r>
            <a:r>
              <a:rPr lang="ko-KR" altLang="en-US" dirty="0"/>
              <a:t>컴퓨터</a:t>
            </a:r>
            <a:r>
              <a:rPr lang="en-US" altLang="ko-KR" dirty="0"/>
              <a:t>/CPU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2339048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00648"/>
            <a:ext cx="6393097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extends </a:t>
            </a:r>
            <a:r>
              <a:rPr lang="ko-KR" altLang="en-US" dirty="0"/>
              <a:t>키워드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자식 클래스가 상속할 부모 클래스를 지정하는 키워드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자바는 단일 상속 </a:t>
            </a:r>
            <a:r>
              <a:rPr lang="en-US" altLang="ko-KR" dirty="0"/>
              <a:t>- </a:t>
            </a:r>
            <a:r>
              <a:rPr lang="ko-KR" altLang="en-US" dirty="0"/>
              <a:t>부모 클래스 나열 불가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96578"/>
            <a:ext cx="6715125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229200"/>
            <a:ext cx="5153025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68435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95891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상속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68BC0C-03EC-357A-6721-65AC9D340E35}"/>
              </a:ext>
            </a:extLst>
          </p:cNvPr>
          <p:cNvSpPr txBox="1"/>
          <p:nvPr/>
        </p:nvSpPr>
        <p:spPr>
          <a:xfrm>
            <a:off x="7717793" y="559713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ch09.Car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8D2940-ADEC-63B8-4012-FBC2B11EB8C4}"/>
              </a:ext>
            </a:extLst>
          </p:cNvPr>
          <p:cNvSpPr txBox="1"/>
          <p:nvPr/>
        </p:nvSpPr>
        <p:spPr>
          <a:xfrm>
            <a:off x="827584" y="836712"/>
            <a:ext cx="7704856" cy="56938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tire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4;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Car()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"Car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객체 생성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move()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이동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getTire()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tire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fr-FR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setTire(</a:t>
            </a:r>
            <a:r>
              <a:rPr lang="fr-FR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tire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tire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tire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getDoor()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setDoor(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door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9112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2464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콘솔 </a:t>
            </a:r>
            <a:r>
              <a:rPr lang="ko-KR" altLang="en-US" dirty="0" err="1"/>
              <a:t>출력문</a:t>
            </a:r>
            <a:r>
              <a:rPr lang="ko-KR" altLang="en-US" dirty="0"/>
              <a:t> </a:t>
            </a:r>
            <a:r>
              <a:rPr lang="en-US" altLang="ko-KR" dirty="0"/>
              <a:t>(2 / 4)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클래스 생성</a:t>
            </a:r>
            <a:endParaRPr lang="en-US" altLang="ko-KR" dirty="0"/>
          </a:p>
        </p:txBody>
      </p:sp>
      <p:sp>
        <p:nvSpPr>
          <p:cNvPr id="5" name="타원 4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55986"/>
            <a:ext cx="4495385" cy="53671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7258640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95891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상속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55283-9F0B-2B46-3FA1-ECF181CDE0BA}"/>
              </a:ext>
            </a:extLst>
          </p:cNvPr>
          <p:cNvSpPr txBox="1"/>
          <p:nvPr/>
        </p:nvSpPr>
        <p:spPr>
          <a:xfrm>
            <a:off x="7244972" y="559713"/>
            <a:ext cx="1287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ch09.SportsCar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A33336-1790-3E85-3412-D796BD88F489}"/>
              </a:ext>
            </a:extLst>
          </p:cNvPr>
          <p:cNvSpPr txBox="1"/>
          <p:nvPr/>
        </p:nvSpPr>
        <p:spPr>
          <a:xfrm>
            <a:off x="827584" y="836712"/>
            <a:ext cx="7704856" cy="2585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color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'R'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SportsCar()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"SportsCar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객체 생성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openSunloof()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썬루프 열림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59143B-D8A0-915D-9434-395D4430FD22}"/>
              </a:ext>
            </a:extLst>
          </p:cNvPr>
          <p:cNvSpPr txBox="1"/>
          <p:nvPr/>
        </p:nvSpPr>
        <p:spPr>
          <a:xfrm>
            <a:off x="6659299" y="3594594"/>
            <a:ext cx="187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ch09.InheritanceExam1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7CA9F5-27EE-262E-A8DB-075EF2C9FC8C}"/>
              </a:ext>
            </a:extLst>
          </p:cNvPr>
          <p:cNvSpPr txBox="1"/>
          <p:nvPr/>
        </p:nvSpPr>
        <p:spPr>
          <a:xfrm>
            <a:off x="827584" y="3871593"/>
            <a:ext cx="7704856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SportsCar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SportsCar();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.move();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.openSunloof();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.getDoor());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.getTire());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.toString());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BAF2DC-51F2-0455-D4ED-1ECEC1C1A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111" y="4603119"/>
            <a:ext cx="2680345" cy="1749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914310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7449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형변환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 err="1"/>
              <a:t>업캐스팅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다운캐스팅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43FF72-D9E8-8DF4-5DBD-BC0C124945CB}"/>
              </a:ext>
            </a:extLst>
          </p:cNvPr>
          <p:cNvSpPr txBox="1"/>
          <p:nvPr/>
        </p:nvSpPr>
        <p:spPr>
          <a:xfrm>
            <a:off x="6659299" y="559713"/>
            <a:ext cx="18731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ch09.InheritanceExam2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647C9B-913D-7E27-2C2C-C7078FE1937F}"/>
              </a:ext>
            </a:extLst>
          </p:cNvPr>
          <p:cNvSpPr txBox="1"/>
          <p:nvPr/>
        </p:nvSpPr>
        <p:spPr>
          <a:xfrm>
            <a:off x="827584" y="836712"/>
            <a:ext cx="7704856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SportsCar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SportsCar();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Car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(Car)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업캐스팅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.move();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SportsCar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sc2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(SportsCar)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다운캐스팅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sc2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.openSunloof();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solidFill>
                  <a:srgbClr val="FF0000"/>
                </a:solidFill>
                <a:latin typeface="Consolas" panose="020B0609020204030204" pitchFamily="49" charset="0"/>
              </a:rPr>
              <a:t>Car c2 = new Car();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SportsCar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sc3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 b="1">
                <a:solidFill>
                  <a:srgbClr val="FF0000"/>
                </a:solidFill>
                <a:latin typeface="Consolas" panose="020B0609020204030204" pitchFamily="49" charset="0"/>
              </a:rPr>
              <a:t>sc3</a:t>
            </a:r>
            <a:r>
              <a:rPr lang="ko-KR" altLang="en-US" sz="1600" b="1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>
                <a:solidFill>
                  <a:srgbClr val="FF0000"/>
                </a:solidFill>
                <a:latin typeface="Consolas" panose="020B0609020204030204" pitchFamily="49" charset="0"/>
              </a:rPr>
              <a:t>= (SportsCar) c2;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Car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객체로 생성되었기 때문에 오류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SportsCar)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sc3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(SportsCar)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sc3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.openSunloof();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캐스팅 불가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!"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7A85142-F627-22F4-CE2B-23B9175C6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801" y="5155660"/>
            <a:ext cx="3719607" cy="1265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4018097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00648"/>
            <a:ext cx="718177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부모 </a:t>
            </a:r>
            <a:r>
              <a:rPr lang="ko-KR" altLang="en-US" dirty="0" err="1"/>
              <a:t>생성자</a:t>
            </a:r>
            <a:r>
              <a:rPr lang="ko-KR" altLang="en-US" dirty="0"/>
              <a:t> 호출 </a:t>
            </a:r>
            <a:r>
              <a:rPr lang="en-US" altLang="ko-KR" dirty="0"/>
              <a:t>– super()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자식 객체 생성할 때는 부모 객체부터 생성 후 자식 객체 생성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부모 </a:t>
            </a:r>
            <a:r>
              <a:rPr lang="ko-KR" altLang="en-US" dirty="0" err="1"/>
              <a:t>생성자</a:t>
            </a:r>
            <a:r>
              <a:rPr lang="ko-KR" altLang="en-US" dirty="0"/>
              <a:t> 호출 완료 후 자식 </a:t>
            </a:r>
            <a:r>
              <a:rPr lang="ko-KR" altLang="en-US" dirty="0" err="1"/>
              <a:t>생성자</a:t>
            </a:r>
            <a:r>
              <a:rPr lang="ko-KR" altLang="en-US" dirty="0"/>
              <a:t> 호출 완료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15902"/>
            <a:ext cx="5715000" cy="378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1642839"/>
            <a:ext cx="4924425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8" y="4571777"/>
            <a:ext cx="25241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838" y="2928714"/>
            <a:ext cx="19716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그룹 19"/>
          <p:cNvGrpSpPr>
            <a:grpSpLocks/>
          </p:cNvGrpSpPr>
          <p:nvPr/>
        </p:nvGrpSpPr>
        <p:grpSpPr bwMode="auto">
          <a:xfrm>
            <a:off x="7391400" y="3143027"/>
            <a:ext cx="1287463" cy="1930400"/>
            <a:chOff x="7429520" y="3286124"/>
            <a:chExt cx="1286678" cy="2144728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7429520" y="5429088"/>
              <a:ext cx="1285091" cy="17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rot="5400000" flipH="1" flipV="1">
              <a:off x="7643040" y="4357694"/>
              <a:ext cx="2144728" cy="15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/>
            <p:nvPr/>
          </p:nvCxnSpPr>
          <p:spPr>
            <a:xfrm rot="10800000">
              <a:off x="8357642" y="3286124"/>
              <a:ext cx="356969" cy="176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2172559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00648"/>
            <a:ext cx="7308411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명시적인 부모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부모 객체 생성할 때</a:t>
            </a:r>
            <a:r>
              <a:rPr lang="en-US" altLang="ko-KR" dirty="0"/>
              <a:t>, </a:t>
            </a:r>
            <a:r>
              <a:rPr lang="ko-KR" altLang="en-US" dirty="0"/>
              <a:t>부모 </a:t>
            </a:r>
            <a:r>
              <a:rPr lang="ko-KR" altLang="en-US" dirty="0" err="1"/>
              <a:t>생성자</a:t>
            </a:r>
            <a:r>
              <a:rPr lang="ko-KR" altLang="en-US" dirty="0"/>
              <a:t> 선택해 호출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/>
              <a:t>super(</a:t>
            </a:r>
            <a:r>
              <a:rPr lang="ko-KR" altLang="en-US" dirty="0" err="1"/>
              <a:t>매개값</a:t>
            </a:r>
            <a:r>
              <a:rPr lang="en-US" altLang="ko-KR" dirty="0"/>
              <a:t>,…)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 err="1"/>
              <a:t>매개값과</a:t>
            </a:r>
            <a:r>
              <a:rPr lang="ko-KR" altLang="en-US" dirty="0"/>
              <a:t> 동일한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순서 맞는 부모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부모 </a:t>
            </a:r>
            <a:r>
              <a:rPr lang="ko-KR" altLang="en-US" dirty="0" err="1"/>
              <a:t>생성자</a:t>
            </a:r>
            <a:r>
              <a:rPr lang="ko-KR" altLang="en-US" dirty="0"/>
              <a:t> 없다면 컴파일 오류 발생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반드시 자식 생성자의 첫 줄에 위치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부모 클래스에 기본</a:t>
            </a:r>
            <a:r>
              <a:rPr lang="en-US" altLang="ko-KR" dirty="0"/>
              <a:t>(</a:t>
            </a:r>
            <a:r>
              <a:rPr lang="ko-KR" altLang="en-US" dirty="0"/>
              <a:t>매개변수 없는</a:t>
            </a:r>
            <a:r>
              <a:rPr lang="en-US" altLang="ko-KR" dirty="0"/>
              <a:t>) </a:t>
            </a:r>
            <a:r>
              <a:rPr lang="ko-KR" altLang="en-US" dirty="0"/>
              <a:t>생성자가 없다면 필수 작성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21581"/>
            <a:ext cx="3035300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031336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28166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명시적인 부모 </a:t>
            </a:r>
            <a:r>
              <a:rPr lang="ko-KR" altLang="en-US" err="1"/>
              <a:t>생성자</a:t>
            </a:r>
            <a:r>
              <a:rPr lang="ko-KR" altLang="en-US"/>
              <a:t> 사용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DE5B3E-3635-AE28-F8EB-F002C103594E}"/>
              </a:ext>
            </a:extLst>
          </p:cNvPr>
          <p:cNvSpPr txBox="1"/>
          <p:nvPr/>
        </p:nvSpPr>
        <p:spPr>
          <a:xfrm>
            <a:off x="7231186" y="559713"/>
            <a:ext cx="1301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ch09.Computer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D185BC-3786-E4CD-CB46-6605670636A2}"/>
              </a:ext>
            </a:extLst>
          </p:cNvPr>
          <p:cNvSpPr txBox="1"/>
          <p:nvPr/>
        </p:nvSpPr>
        <p:spPr>
          <a:xfrm>
            <a:off x="827584" y="836712"/>
            <a:ext cx="7704856" cy="452431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Computer()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Computer(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getCpu()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fr-FR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setCpu(</a:t>
            </a:r>
            <a:r>
              <a:rPr lang="fr-FR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cpu</a:t>
            </a:r>
            <a:r>
              <a:rPr lang="fr-F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52650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403262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메소드</a:t>
            </a:r>
            <a:r>
              <a:rPr lang="ko-KR" altLang="en-US" dirty="0"/>
              <a:t> 재정의 </a:t>
            </a:r>
            <a:r>
              <a:rPr lang="en-US" altLang="ko-KR" dirty="0"/>
              <a:t>(</a:t>
            </a:r>
            <a:r>
              <a:rPr lang="en-US" altLang="ko-KR"/>
              <a:t>Overriding)</a:t>
            </a:r>
          </a:p>
          <a:p>
            <a:pPr>
              <a:lnSpc>
                <a:spcPct val="150000"/>
              </a:lnSpc>
            </a:pPr>
            <a:r>
              <a:rPr lang="ko-KR" altLang="en-US">
                <a:latin typeface="+mn-ea"/>
              </a:rPr>
              <a:t>    ● 부모 클래스로부터 상속받은 메소드를 자식 클래스에 맞게 변경하는 것</a:t>
            </a: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latin typeface="+mn-ea"/>
              </a:rPr>
              <a:t>    ● 부모 클래스의 메소드가 숨겨지며</a:t>
            </a:r>
            <a:r>
              <a:rPr lang="en-US" altLang="ko-KR">
                <a:latin typeface="+mn-ea"/>
              </a:rPr>
              <a:t>, </a:t>
            </a:r>
            <a:r>
              <a:rPr lang="ko-KR" altLang="en-US" b="1" u="sng">
                <a:latin typeface="+mn-ea"/>
              </a:rPr>
              <a:t>재정의된</a:t>
            </a:r>
            <a:r>
              <a:rPr lang="ko-KR" altLang="en-US">
                <a:latin typeface="+mn-ea"/>
              </a:rPr>
              <a:t> 자식 객체의 메소드가 호출</a:t>
            </a:r>
            <a:endParaRPr lang="ko-KR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68AE7E53-B7D5-CD13-EC7D-9723FE06C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08920"/>
            <a:ext cx="7565342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98781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메소드</a:t>
            </a:r>
            <a:r>
              <a:rPr lang="ko-KR" altLang="en-US" dirty="0"/>
              <a:t> 재정의 </a:t>
            </a:r>
            <a:r>
              <a:rPr lang="en-US" altLang="ko-KR" dirty="0"/>
              <a:t>(Overriding)</a:t>
            </a:r>
            <a:r>
              <a:rPr lang="ko-KR" altLang="en-US" dirty="0"/>
              <a:t> 의 조건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선언부가 같아야 한다</a:t>
            </a:r>
            <a:r>
              <a:rPr lang="en-US" altLang="ko-KR" dirty="0">
                <a:latin typeface="+mn-ea"/>
              </a:rPr>
              <a:t>.(</a:t>
            </a:r>
            <a:r>
              <a:rPr lang="ko-KR" altLang="en-US" dirty="0">
                <a:latin typeface="+mn-ea"/>
              </a:rPr>
              <a:t>이름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매개변수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리턴타입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접근제어자를</a:t>
            </a:r>
            <a:r>
              <a:rPr lang="ko-KR" altLang="en-US" dirty="0">
                <a:latin typeface="+mn-ea"/>
              </a:rPr>
              <a:t> 좁은 범위로 변경할 수 없다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public </a:t>
            </a:r>
            <a:r>
              <a:rPr lang="en-US" altLang="ko-KR" dirty="0">
                <a:latin typeface="+mn-ea"/>
                <a:sym typeface="Wingdings" pitchFamily="2" charset="2"/>
              </a:rPr>
              <a:t> default </a:t>
            </a:r>
            <a:r>
              <a:rPr lang="ko-KR" altLang="en-US" dirty="0">
                <a:latin typeface="+mn-ea"/>
                <a:sym typeface="Wingdings" pitchFamily="2" charset="2"/>
              </a:rPr>
              <a:t>또는 </a:t>
            </a:r>
            <a:r>
              <a:rPr lang="en-US" altLang="ko-KR" dirty="0">
                <a:latin typeface="+mn-ea"/>
                <a:sym typeface="Wingdings" pitchFamily="2" charset="2"/>
              </a:rPr>
              <a:t>private </a:t>
            </a:r>
            <a:r>
              <a:rPr lang="ko-KR" altLang="en-US" dirty="0">
                <a:latin typeface="+mn-ea"/>
                <a:sym typeface="Wingdings" pitchFamily="2" charset="2"/>
              </a:rPr>
              <a:t>변경 불가</a:t>
            </a:r>
            <a:endParaRPr lang="en-US" altLang="ko-KR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  <a:sym typeface="Wingdings" pitchFamily="2" charset="2"/>
              </a:rPr>
              <a:t>        - default  public </a:t>
            </a:r>
            <a:r>
              <a:rPr lang="ko-KR" altLang="en-US" dirty="0">
                <a:latin typeface="+mn-ea"/>
                <a:sym typeface="Wingdings" pitchFamily="2" charset="2"/>
              </a:rPr>
              <a:t>또는 </a:t>
            </a:r>
            <a:r>
              <a:rPr lang="en-US" altLang="ko-KR" dirty="0">
                <a:latin typeface="+mn-ea"/>
                <a:sym typeface="Wingdings" pitchFamily="2" charset="2"/>
              </a:rPr>
              <a:t>protected </a:t>
            </a:r>
            <a:r>
              <a:rPr lang="ko-KR" altLang="en-US" dirty="0">
                <a:latin typeface="+mn-ea"/>
                <a:sym typeface="Wingdings" pitchFamily="2" charset="2"/>
              </a:rPr>
              <a:t>변경 가능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조상클래스의 </a:t>
            </a:r>
            <a:r>
              <a:rPr lang="ko-KR" altLang="en-US" dirty="0" err="1">
                <a:latin typeface="+mn-ea"/>
              </a:rPr>
              <a:t>메서드보다</a:t>
            </a:r>
            <a:r>
              <a:rPr lang="ko-KR" altLang="en-US" dirty="0">
                <a:latin typeface="+mn-ea"/>
              </a:rPr>
              <a:t> 많은 수의 예외를 선언할 수 없다</a:t>
            </a:r>
            <a:r>
              <a:rPr lang="en-US" altLang="ko-KR" dirty="0">
                <a:latin typeface="+mn-ea"/>
              </a:rPr>
              <a:t>.</a:t>
            </a:r>
            <a:endParaRPr lang="ko-KR" altLang="en-US" dirty="0"/>
          </a:p>
        </p:txBody>
      </p:sp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293" y="2852936"/>
            <a:ext cx="5606592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543887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6290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@Override </a:t>
            </a:r>
            <a:r>
              <a:rPr lang="ko-KR" altLang="en-US" dirty="0" err="1"/>
              <a:t>애노테이션</a:t>
            </a:r>
            <a:r>
              <a:rPr lang="ko-KR" altLang="en-US" dirty="0"/>
              <a:t>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컴파일러에게 부모 클래스의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선언부와</a:t>
            </a:r>
            <a:r>
              <a:rPr lang="ko-KR" altLang="en-US" dirty="0">
                <a:latin typeface="+mn-ea"/>
              </a:rPr>
              <a:t> 동일한지 </a:t>
            </a:r>
            <a:r>
              <a:rPr lang="ko-KR" altLang="en-US">
                <a:latin typeface="+mn-ea"/>
              </a:rPr>
              <a:t>검사 지시</a:t>
            </a:r>
            <a:endParaRPr lang="ko-KR" altLang="en-US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정확한 </a:t>
            </a:r>
            <a:r>
              <a:rPr lang="ko-KR" altLang="en-US" dirty="0" err="1">
                <a:latin typeface="+mn-ea"/>
              </a:rPr>
              <a:t>메소드</a:t>
            </a:r>
            <a:r>
              <a:rPr lang="ko-KR" altLang="en-US" dirty="0">
                <a:latin typeface="+mn-ea"/>
              </a:rPr>
              <a:t> 재정의를 위해 붙여 주는 </a:t>
            </a:r>
            <a:r>
              <a:rPr lang="ko-KR" altLang="en-US">
                <a:latin typeface="+mn-ea"/>
              </a:rPr>
              <a:t>것을 권장</a:t>
            </a:r>
            <a:endParaRPr lang="en-US" altLang="ko-KR" dirty="0">
              <a:latin typeface="+mn-ea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873597-E423-E654-BD2F-FD2A69C3A5DA}"/>
              </a:ext>
            </a:extLst>
          </p:cNvPr>
          <p:cNvSpPr txBox="1"/>
          <p:nvPr/>
        </p:nvSpPr>
        <p:spPr>
          <a:xfrm>
            <a:off x="7488821" y="1484784"/>
            <a:ext cx="10436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ch10.Parent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EC22F-BEC1-D68E-4599-C0E23F4B938C}"/>
              </a:ext>
            </a:extLst>
          </p:cNvPr>
          <p:cNvSpPr txBox="1"/>
          <p:nvPr/>
        </p:nvSpPr>
        <p:spPr>
          <a:xfrm>
            <a:off x="827584" y="1761783"/>
            <a:ext cx="7704856" cy="18158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Parent {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run()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600" b="1" i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 b="1" i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println(</a:t>
            </a:r>
            <a:r>
              <a:rPr lang="en-US" altLang="ko-KR" sz="1600" b="1">
                <a:solidFill>
                  <a:srgbClr val="2A00FF"/>
                </a:solidFill>
                <a:latin typeface="Consolas" panose="020B0609020204030204" pitchFamily="49" charset="0"/>
              </a:rPr>
              <a:t>"Parent run"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926D5D-09A2-2537-B991-C3B47F7597B6}"/>
              </a:ext>
            </a:extLst>
          </p:cNvPr>
          <p:cNvSpPr txBox="1"/>
          <p:nvPr/>
        </p:nvSpPr>
        <p:spPr>
          <a:xfrm>
            <a:off x="7589553" y="3789040"/>
            <a:ext cx="942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ch10.Child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A600BA-52D3-C2FC-8BB7-28BCAF3602AD}"/>
              </a:ext>
            </a:extLst>
          </p:cNvPr>
          <p:cNvSpPr txBox="1"/>
          <p:nvPr/>
        </p:nvSpPr>
        <p:spPr>
          <a:xfrm>
            <a:off x="827584" y="4066039"/>
            <a:ext cx="7704856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Child </a:t>
            </a:r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Parent {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run()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600" b="1" i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 b="1" i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println(</a:t>
            </a:r>
            <a:r>
              <a:rPr lang="en-US" altLang="ko-KR" sz="1600" b="1">
                <a:solidFill>
                  <a:srgbClr val="2A00FF"/>
                </a:solidFill>
                <a:latin typeface="Consolas" panose="020B0609020204030204" pitchFamily="49" charset="0"/>
              </a:rPr>
              <a:t>"Overriding"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600" b="1" i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 b="1" i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println(</a:t>
            </a:r>
            <a:r>
              <a:rPr lang="en-US" altLang="ko-KR" sz="1600" b="1">
                <a:solidFill>
                  <a:srgbClr val="2A00FF"/>
                </a:solidFill>
                <a:latin typeface="Consolas" panose="020B0609020204030204" pitchFamily="49" charset="0"/>
              </a:rPr>
              <a:t>"Child run"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289A889-AA1C-F4B3-309B-2DE7FC1BC22C}"/>
              </a:ext>
            </a:extLst>
          </p:cNvPr>
          <p:cNvSpPr/>
          <p:nvPr/>
        </p:nvSpPr>
        <p:spPr>
          <a:xfrm>
            <a:off x="2964180" y="4104951"/>
            <a:ext cx="1695369" cy="282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AD5B347-8A20-BCD4-0B97-5B23BC30E3BD}"/>
              </a:ext>
            </a:extLst>
          </p:cNvPr>
          <p:cNvSpPr/>
          <p:nvPr/>
        </p:nvSpPr>
        <p:spPr>
          <a:xfrm>
            <a:off x="1089661" y="4585011"/>
            <a:ext cx="1127760" cy="282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242843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15970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Overriding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4D173D-FBE5-5692-CEE3-CBD1D29F321E}"/>
              </a:ext>
            </a:extLst>
          </p:cNvPr>
          <p:cNvSpPr txBox="1"/>
          <p:nvPr/>
        </p:nvSpPr>
        <p:spPr>
          <a:xfrm>
            <a:off x="7663291" y="559713"/>
            <a:ext cx="869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ch10.USB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074E8-E33F-2D1D-1D9C-26A184E0F427}"/>
              </a:ext>
            </a:extLst>
          </p:cNvPr>
          <p:cNvSpPr txBox="1"/>
          <p:nvPr/>
        </p:nvSpPr>
        <p:spPr>
          <a:xfrm>
            <a:off x="827584" y="836712"/>
            <a:ext cx="7704856" cy="56323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capacity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16.0;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100.0;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USB()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"USB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객체 생성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copy()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"MB/s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getCapacity() {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capacity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setCapacity(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capacity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capacity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capacity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getSpeed() {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setSpeed(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8175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15970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Overriding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6097E-3240-DDCA-4CF1-A24A6615DAD0}"/>
              </a:ext>
            </a:extLst>
          </p:cNvPr>
          <p:cNvSpPr txBox="1"/>
          <p:nvPr/>
        </p:nvSpPr>
        <p:spPr>
          <a:xfrm>
            <a:off x="7511007" y="559713"/>
            <a:ext cx="1021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ch10.S_USB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2980D-3B6C-E9EE-20BC-125EBF3D8FCA}"/>
              </a:ext>
            </a:extLst>
          </p:cNvPr>
          <p:cNvSpPr txBox="1"/>
          <p:nvPr/>
        </p:nvSpPr>
        <p:spPr>
          <a:xfrm>
            <a:off x="827584" y="836712"/>
            <a:ext cx="7704856" cy="53553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S_USB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USB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capacity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S_USB()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"S_USB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객체 생성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capacity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32.0;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200.0;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copy()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speed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"MB/s 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복사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checkCapacity()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capacity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"GB"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354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24641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콘솔 </a:t>
            </a:r>
            <a:r>
              <a:rPr lang="ko-KR" altLang="en-US" dirty="0" err="1"/>
              <a:t>출력문</a:t>
            </a:r>
            <a:r>
              <a:rPr lang="ko-KR" altLang="en-US" dirty="0"/>
              <a:t> </a:t>
            </a:r>
            <a:r>
              <a:rPr lang="en-US" altLang="ko-KR" dirty="0"/>
              <a:t>(3 / 4)</a:t>
            </a:r>
          </a:p>
        </p:txBody>
      </p:sp>
      <p:sp>
        <p:nvSpPr>
          <p:cNvPr id="5" name="타원 4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836712"/>
            <a:ext cx="7704856" cy="37548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문자열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문장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은 항상 큰따옴표를 사용하여 출력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"First Program"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숫자 더하기 숫자는 더하기 연산 결과로 출력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.println(1 + 2);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숫자 곱하기 숫자는 곱하기 연산 결과로 출력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.println(3 * 4);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문자열 더하기 문자열은 문자열이 합쳐진 형태로 출력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"1"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"2"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출력결과는 숫자이지만 실제 데이터는 문자열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"12"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숫자 더하기 문자열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또는 문자열 더하기 숫자는 문자열이 합쳐진 형태로 출력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.println(1 +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"2"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1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91D719-C7DA-B49F-086C-4D3A74F67119}"/>
              </a:ext>
            </a:extLst>
          </p:cNvPr>
          <p:cNvSpPr txBox="1"/>
          <p:nvPr/>
        </p:nvSpPr>
        <p:spPr>
          <a:xfrm>
            <a:off x="7609880" y="557275"/>
            <a:ext cx="92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ch01.Print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63713506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159704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Overriding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6097E-3240-DDCA-4CF1-A24A6615DAD0}"/>
              </a:ext>
            </a:extLst>
          </p:cNvPr>
          <p:cNvSpPr txBox="1"/>
          <p:nvPr/>
        </p:nvSpPr>
        <p:spPr>
          <a:xfrm>
            <a:off x="7296204" y="559713"/>
            <a:ext cx="1236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ch10.USBMain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2980D-3B6C-E9EE-20BC-125EBF3D8FCA}"/>
              </a:ext>
            </a:extLst>
          </p:cNvPr>
          <p:cNvSpPr txBox="1"/>
          <p:nvPr/>
        </p:nvSpPr>
        <p:spPr>
          <a:xfrm>
            <a:off x="827584" y="836712"/>
            <a:ext cx="7704856" cy="2585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USBMain {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S_USB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usb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S_USB();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usb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.copy();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usb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.checkCapacity();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F5F200-0096-DA26-42C0-752AE31C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990" y="3699034"/>
            <a:ext cx="2838450" cy="1323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424988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46976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(ch10.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같이 출력될 수 있도록 코드 작성하기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5330F-DC55-922D-00DD-6851E686C111}"/>
              </a:ext>
            </a:extLst>
          </p:cNvPr>
          <p:cNvSpPr txBox="1"/>
          <p:nvPr/>
        </p:nvSpPr>
        <p:spPr>
          <a:xfrm>
            <a:off x="827584" y="1268760"/>
            <a:ext cx="7704856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01 {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Ramen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ramen1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SpicyRamen(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</a:rPr>
              <a:t>불 라면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taste1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ramen1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.getTaste();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taste1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Ramen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ramen2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SaltyRamen(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>
                <a:solidFill>
                  <a:srgbClr val="2A00FF"/>
                </a:solidFill>
                <a:latin typeface="Consolas" panose="020B0609020204030204" pitchFamily="49" charset="0"/>
              </a:rPr>
              <a:t>소금 라면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taste2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ramen2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.getTaste();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taste2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C76924-CC2A-4482-6420-B4141659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965" y="5260627"/>
            <a:ext cx="2657475" cy="657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618859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46976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(ch10.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같이 출력될 수 있도록 코드 작성하기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45330F-DC55-922D-00DD-6851E686C111}"/>
              </a:ext>
            </a:extLst>
          </p:cNvPr>
          <p:cNvSpPr txBox="1"/>
          <p:nvPr/>
        </p:nvSpPr>
        <p:spPr>
          <a:xfrm>
            <a:off x="827584" y="1268760"/>
            <a:ext cx="7704856" cy="20621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Ramen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taste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 getTaste()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라면맛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ABF0FB-BD30-CC66-CFC8-0C8B85A14605}"/>
              </a:ext>
            </a:extLst>
          </p:cNvPr>
          <p:cNvSpPr txBox="1"/>
          <p:nvPr/>
        </p:nvSpPr>
        <p:spPr>
          <a:xfrm>
            <a:off x="827584" y="3717032"/>
            <a:ext cx="3672408" cy="18158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SpicyRamen 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①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ko-KR" altLang="en-US" sz="140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SpicyRamen(String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② 오버라이드 코드 작성</a:t>
            </a:r>
          </a:p>
          <a:p>
            <a:pPr algn="l"/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5C7E71-272A-D35A-EB20-09F402794B12}"/>
              </a:ext>
            </a:extLst>
          </p:cNvPr>
          <p:cNvSpPr txBox="1"/>
          <p:nvPr/>
        </p:nvSpPr>
        <p:spPr>
          <a:xfrm>
            <a:off x="4860032" y="3717032"/>
            <a:ext cx="3672408" cy="18158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SaltyRamen 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③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endParaRPr lang="ko-KR" altLang="en-US" sz="140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SaltyRamen(String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 b="1">
                <a:solidFill>
                  <a:schemeClr val="tx1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 b="1">
                <a:solidFill>
                  <a:schemeClr val="tx1"/>
                </a:solidFill>
                <a:latin typeface="Consolas" panose="020B0609020204030204" pitchFamily="49" charset="0"/>
              </a:rPr>
              <a:t>④ 오버라이드 코드 작성</a:t>
            </a:r>
          </a:p>
          <a:p>
            <a:pPr algn="l"/>
            <a:endParaRPr lang="ko-KR" alt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291841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14197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오버로딩 </a:t>
            </a:r>
            <a:r>
              <a:rPr lang="en-US" altLang="ko-KR" dirty="0"/>
              <a:t>(Overloading)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ko-KR" altLang="en-US" dirty="0"/>
              <a:t>클래스 내에 같은 이름의 </a:t>
            </a:r>
            <a:r>
              <a:rPr lang="ko-KR" altLang="en-US" dirty="0" err="1"/>
              <a:t>메소드를</a:t>
            </a:r>
            <a:r>
              <a:rPr lang="ko-KR" altLang="en-US" dirty="0"/>
              <a:t> 여러 개 선언하는 것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ko-KR" altLang="en-US" dirty="0"/>
              <a:t>하나의 </a:t>
            </a:r>
            <a:r>
              <a:rPr lang="ko-KR" altLang="en-US" dirty="0" err="1"/>
              <a:t>메소드</a:t>
            </a:r>
            <a:r>
              <a:rPr lang="ko-KR" altLang="en-US" dirty="0"/>
              <a:t> 이름으로 다양한 </a:t>
            </a:r>
            <a:r>
              <a:rPr lang="ko-KR" altLang="en-US" dirty="0" err="1"/>
              <a:t>매개값</a:t>
            </a:r>
            <a:r>
              <a:rPr lang="ko-KR" altLang="en-US" dirty="0"/>
              <a:t> 받기 위해 </a:t>
            </a:r>
            <a:r>
              <a:rPr lang="ko-KR" altLang="en-US" dirty="0" err="1"/>
              <a:t>메소드</a:t>
            </a:r>
            <a:r>
              <a:rPr lang="ko-KR" altLang="en-US" dirty="0"/>
              <a:t> 오버로딩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 </a:t>
            </a:r>
            <a:r>
              <a:rPr lang="ko-KR" altLang="en-US" dirty="0"/>
              <a:t>오버로딩의 조건</a:t>
            </a:r>
            <a:r>
              <a:rPr lang="en-US" altLang="ko-KR" dirty="0"/>
              <a:t>: </a:t>
            </a:r>
            <a:r>
              <a:rPr lang="ko-KR" altLang="en-US" dirty="0"/>
              <a:t>매개변수의 타입</a:t>
            </a:r>
            <a:r>
              <a:rPr lang="en-US" altLang="ko-KR" dirty="0"/>
              <a:t>, </a:t>
            </a:r>
            <a:r>
              <a:rPr lang="ko-KR" altLang="en-US" dirty="0"/>
              <a:t>개수</a:t>
            </a:r>
            <a:r>
              <a:rPr lang="en-US" altLang="ko-KR" dirty="0"/>
              <a:t>, </a:t>
            </a:r>
            <a:r>
              <a:rPr lang="ko-KR" altLang="en-US" dirty="0"/>
              <a:t>순서가 달라야 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오버로딩의 조건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메서드의</a:t>
            </a:r>
            <a:r>
              <a:rPr lang="ko-KR" altLang="en-US" dirty="0">
                <a:latin typeface="+mn-ea"/>
              </a:rPr>
              <a:t> 이름이 같아야 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매개변수의 개수 또는 타입이 달라야 한다</a:t>
            </a:r>
            <a:r>
              <a:rPr lang="en-US" altLang="ko-KR" dirty="0">
                <a:latin typeface="+mn-ea"/>
              </a:rPr>
              <a:t>. (</a:t>
            </a:r>
            <a:r>
              <a:rPr lang="ko-KR" altLang="en-US" dirty="0">
                <a:latin typeface="+mn-ea"/>
              </a:rPr>
              <a:t>리턴 타입은 상관없음</a:t>
            </a:r>
            <a:r>
              <a:rPr lang="en-US" altLang="ko-KR" dirty="0">
                <a:latin typeface="+mn-ea"/>
              </a:rPr>
              <a:t>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매개변수는 같고 </a:t>
            </a:r>
            <a:r>
              <a:rPr lang="ko-KR" altLang="en-US" dirty="0" err="1">
                <a:latin typeface="+mn-ea"/>
              </a:rPr>
              <a:t>리턴타입이</a:t>
            </a:r>
            <a:r>
              <a:rPr lang="ko-KR" altLang="en-US" dirty="0">
                <a:latin typeface="+mn-ea"/>
              </a:rPr>
              <a:t> 다른 경우는 오버로딩이 성립되지 않는다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        ※ </a:t>
            </a:r>
            <a:r>
              <a:rPr lang="ko-KR" altLang="en-US" b="1" dirty="0" err="1">
                <a:latin typeface="+mn-ea"/>
              </a:rPr>
              <a:t>오버로딩된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b="1" dirty="0" err="1">
                <a:latin typeface="+mn-ea"/>
              </a:rPr>
              <a:t>메소드는</a:t>
            </a:r>
            <a:r>
              <a:rPr lang="ko-KR" altLang="en-US" b="1" dirty="0">
                <a:latin typeface="+mn-ea"/>
              </a:rPr>
              <a:t> </a:t>
            </a:r>
            <a:r>
              <a:rPr lang="ko-KR" altLang="en-US" b="1" dirty="0" err="1">
                <a:latin typeface="+mn-ea"/>
              </a:rPr>
              <a:t>호출시</a:t>
            </a:r>
            <a:r>
              <a:rPr lang="ko-KR" altLang="en-US" b="1" dirty="0">
                <a:latin typeface="+mn-ea"/>
              </a:rPr>
              <a:t> 전달하는 인자를 통해서 구분</a:t>
            </a:r>
            <a:endParaRPr lang="en-US" altLang="ko-KR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8055063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19483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오버로딩의 조건</a:t>
            </a:r>
            <a:endParaRPr lang="en-US" altLang="ko-KR" dirty="0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41" y="836712"/>
            <a:ext cx="4984750" cy="196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41" y="3815556"/>
            <a:ext cx="2382837" cy="99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703" y="3813968"/>
            <a:ext cx="2435225" cy="97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516" y="4539456"/>
            <a:ext cx="1168400" cy="23653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9016" y="4539456"/>
            <a:ext cx="1160462" cy="24606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66" y="4509293"/>
            <a:ext cx="12827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846516" y="4506118"/>
            <a:ext cx="698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b="1" dirty="0">
                <a:latin typeface="+mj-ea"/>
                <a:ea typeface="+mj-ea"/>
              </a:rPr>
              <a:t>?</a:t>
            </a:r>
            <a:endParaRPr lang="ko-KR" altLang="en-US" b="1" dirty="0">
              <a:latin typeface="+mj-ea"/>
              <a:ea typeface="+mj-ea"/>
            </a:endParaRPr>
          </a:p>
        </p:txBody>
      </p:sp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41" y="5139531"/>
            <a:ext cx="3592512" cy="59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6"/>
          <p:cNvGrpSpPr>
            <a:grpSpLocks/>
          </p:cNvGrpSpPr>
          <p:nvPr/>
        </p:nvGrpSpPr>
        <p:grpSpPr bwMode="auto">
          <a:xfrm>
            <a:off x="4846141" y="5326856"/>
            <a:ext cx="69850" cy="263525"/>
            <a:chOff x="5572132" y="5786454"/>
            <a:chExt cx="142876" cy="285752"/>
          </a:xfrm>
        </p:grpSpPr>
        <p:cxnSp>
          <p:nvCxnSpPr>
            <p:cNvPr id="12" name="직선 연결선 11"/>
            <p:cNvCxnSpPr/>
            <p:nvPr/>
          </p:nvCxnSpPr>
          <p:spPr>
            <a:xfrm rot="5400000">
              <a:off x="5500693" y="5857893"/>
              <a:ext cx="285752" cy="1428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rot="16200000" flipH="1">
              <a:off x="5500693" y="5857893"/>
              <a:ext cx="285752" cy="14287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766" y="877987"/>
            <a:ext cx="1898650" cy="244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타원 14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074335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54725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패키지</a:t>
            </a:r>
            <a:r>
              <a:rPr lang="en-US" altLang="ko-KR" dirty="0"/>
              <a:t>(package)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물리적인 형태는 파일 시스템의 폴더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클래스의 일부분으로 클래스를 유일하게 만들어주는 </a:t>
            </a:r>
            <a:r>
              <a:rPr lang="ko-KR" altLang="en-US" dirty="0" err="1"/>
              <a:t>식별자</a:t>
            </a:r>
            <a:r>
              <a:rPr lang="ko-KR" altLang="en-US" dirty="0"/>
              <a:t> 역할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클래스명이</a:t>
            </a:r>
            <a:r>
              <a:rPr lang="ko-KR" altLang="en-US" dirty="0"/>
              <a:t> 동일하더라도 패키지가 다르면 다른 클래스로 인식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클래스의 </a:t>
            </a:r>
            <a:r>
              <a:rPr lang="ko-KR" altLang="en-US" dirty="0" err="1"/>
              <a:t>전체이름은</a:t>
            </a:r>
            <a:r>
              <a:rPr lang="ko-KR" altLang="en-US" dirty="0"/>
              <a:t> 패키지</a:t>
            </a:r>
            <a:r>
              <a:rPr lang="en-US" altLang="ko-KR" dirty="0"/>
              <a:t>+</a:t>
            </a:r>
            <a:r>
              <a:rPr lang="ko-KR" altLang="en-US" dirty="0"/>
              <a:t>클래스로 표현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 err="1"/>
              <a:t>상위패키지</a:t>
            </a:r>
            <a:r>
              <a:rPr lang="en-US" altLang="ko-KR" dirty="0"/>
              <a:t>.</a:t>
            </a:r>
            <a:r>
              <a:rPr lang="ko-KR" altLang="en-US" dirty="0" err="1"/>
              <a:t>하위패키지</a:t>
            </a:r>
            <a:r>
              <a:rPr lang="en-US" altLang="ko-KR" dirty="0"/>
              <a:t>.</a:t>
            </a:r>
            <a:r>
              <a:rPr lang="ko-KR" altLang="en-US" dirty="0"/>
              <a:t>클래스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en-US" altLang="ko-KR" dirty="0" err="1"/>
              <a:t>java.util.Random</a:t>
            </a:r>
            <a:r>
              <a:rPr lang="en-US" altLang="ko-KR" dirty="0"/>
              <a:t>, </a:t>
            </a:r>
            <a:r>
              <a:rPr lang="en-US" altLang="ko-KR" dirty="0" err="1"/>
              <a:t>java.util.Scanner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en-US" altLang="ko-KR" dirty="0" err="1"/>
              <a:t>com.mycompany.A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en-US" altLang="ko-KR" dirty="0" err="1"/>
              <a:t>com.yourcompany.B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35885F-1BCD-4FBD-8E7E-2B8A6ACAD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3645024"/>
            <a:ext cx="2971800" cy="1858261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646965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패키지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클래스 작성 시 해당 클래스가 어떤 패키지에 속할 것인지를 선언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이름 규칙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숫자로 시작 불가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_ (underscore) </a:t>
            </a:r>
            <a:r>
              <a:rPr lang="ko-KR" altLang="en-US" dirty="0"/>
              <a:t>및 </a:t>
            </a:r>
            <a:r>
              <a:rPr lang="en-US" altLang="ko-KR" dirty="0"/>
              <a:t>$ </a:t>
            </a:r>
            <a:r>
              <a:rPr lang="ko-KR" altLang="en-US" dirty="0"/>
              <a:t>를 제외한 특수문자 사용 불가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java</a:t>
            </a:r>
            <a:r>
              <a:rPr lang="ko-KR" altLang="en-US" dirty="0"/>
              <a:t>로 시작하는 패키지는 표준 </a:t>
            </a:r>
            <a:r>
              <a:rPr lang="en-US" altLang="ko-KR" dirty="0"/>
              <a:t>API</a:t>
            </a:r>
            <a:r>
              <a:rPr lang="ko-KR" altLang="en-US" dirty="0"/>
              <a:t>에서만 사용하므로 사용 불가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모두 소문자로 작성하는 것이 관례</a:t>
            </a:r>
            <a:endParaRPr lang="en-US" altLang="ko-KR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501" y="2276872"/>
            <a:ext cx="3403539" cy="1273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6534FD-F086-4DF8-A618-47D1D4267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409" y="1157417"/>
            <a:ext cx="3617767" cy="9754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DC54C7B-A826-4756-BB2A-627EE585FC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7368" y="2276872"/>
            <a:ext cx="2667000" cy="12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56037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640507" cy="63248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import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사용하고자 하는 클래스가 다른 패키지에 소속되어 있는 경우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해당 패키지에서 가져와 사용할 것임을 명시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하위 패키지는 별도로 </a:t>
            </a:r>
            <a:r>
              <a:rPr lang="en-US" altLang="ko-KR" dirty="0"/>
              <a:t>import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동일한 이름으로 클래스를 만든 경우는 </a:t>
            </a:r>
            <a:r>
              <a:rPr lang="en-US" altLang="ko-KR" dirty="0" err="1"/>
              <a:t>impor</a:t>
            </a:r>
            <a:r>
              <a:rPr lang="ko-KR" altLang="en-US" dirty="0"/>
              <a:t>와 상관없이 패키지 전체 기술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ex) </a:t>
            </a:r>
            <a:r>
              <a:rPr lang="ko-KR" altLang="en-US" dirty="0"/>
              <a:t>현재 </a:t>
            </a:r>
            <a:r>
              <a:rPr lang="ko-KR" altLang="en-US" dirty="0" err="1"/>
              <a:t>클래스명이</a:t>
            </a:r>
            <a:r>
              <a:rPr lang="ko-KR" altLang="en-US" dirty="0"/>
              <a:t> </a:t>
            </a:r>
            <a:r>
              <a:rPr lang="en-US" altLang="ko-KR" dirty="0"/>
              <a:t>Random </a:t>
            </a:r>
            <a:r>
              <a:rPr lang="ko-KR" altLang="en-US" dirty="0"/>
              <a:t>인데 </a:t>
            </a:r>
            <a:r>
              <a:rPr lang="en-US" altLang="ko-KR" dirty="0" err="1"/>
              <a:t>java.util.Random</a:t>
            </a:r>
            <a:r>
              <a:rPr lang="ko-KR" altLang="en-US" dirty="0"/>
              <a:t> 클래스를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  </a:t>
            </a:r>
            <a:r>
              <a:rPr lang="en-US" altLang="ko-KR" dirty="0" err="1"/>
              <a:t>java.util.Random</a:t>
            </a:r>
            <a:r>
              <a:rPr lang="en-US" altLang="ko-KR" dirty="0"/>
              <a:t> ran = new </a:t>
            </a:r>
            <a:r>
              <a:rPr lang="en-US" altLang="ko-KR" dirty="0" err="1"/>
              <a:t>java.util.Random</a:t>
            </a:r>
            <a:r>
              <a:rPr lang="en-US" altLang="ko-KR" dirty="0"/>
              <a:t>();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</a:t>
            </a:r>
            <a:r>
              <a:rPr lang="en-US" altLang="ko-KR" dirty="0" err="1"/>
              <a:t>ran.nextInt</a:t>
            </a:r>
            <a:r>
              <a:rPr lang="en-US" altLang="ko-KR" dirty="0"/>
              <a:t>();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75545"/>
            <a:ext cx="784681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D61612-4BA1-4493-9CC2-3F3EC51B4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7125" y="1610967"/>
            <a:ext cx="2771690" cy="22500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9F9CB83-B622-4305-9D94-F8ABE6DA6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995" y="3683762"/>
            <a:ext cx="3142965" cy="68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48302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18658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접근제어자 </a:t>
            </a:r>
            <a:r>
              <a:rPr lang="en-US" altLang="ko-KR" dirty="0"/>
              <a:t>(Access Modifier)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클래스 및 클래스의 구성 멤버에 대한 접근을 제한하는 역할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다른 패키지에서 클래스를 사용하지 못하도록 </a:t>
            </a:r>
            <a:r>
              <a:rPr lang="en-US" altLang="ko-KR" dirty="0"/>
              <a:t>(</a:t>
            </a:r>
            <a:r>
              <a:rPr lang="ko-KR" altLang="en-US" dirty="0"/>
              <a:t>클래스 제한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클래스로부터 객체를 생성하지 못하도록 </a:t>
            </a:r>
            <a:r>
              <a:rPr lang="en-US" altLang="ko-KR" dirty="0"/>
              <a:t>(</a:t>
            </a:r>
            <a:r>
              <a:rPr lang="ko-KR" altLang="en-US" dirty="0" err="1"/>
              <a:t>생성자</a:t>
            </a:r>
            <a:r>
              <a:rPr lang="ko-KR" altLang="en-US" dirty="0"/>
              <a:t> 제한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특정 필드와 </a:t>
            </a:r>
            <a:r>
              <a:rPr lang="ko-KR" altLang="en-US" dirty="0" err="1"/>
              <a:t>메소드를</a:t>
            </a:r>
            <a:r>
              <a:rPr lang="ko-KR" altLang="en-US" dirty="0"/>
              <a:t> 숨김 처리 </a:t>
            </a:r>
            <a:r>
              <a:rPr lang="en-US" altLang="ko-KR" dirty="0"/>
              <a:t>(</a:t>
            </a:r>
            <a:r>
              <a:rPr lang="ko-KR" altLang="en-US" dirty="0"/>
              <a:t>필드와 </a:t>
            </a:r>
            <a:r>
              <a:rPr lang="ko-KR" altLang="en-US" dirty="0" err="1"/>
              <a:t>메소드</a:t>
            </a:r>
            <a:r>
              <a:rPr lang="ko-KR" altLang="en-US" dirty="0"/>
              <a:t> 제한</a:t>
            </a:r>
            <a:r>
              <a:rPr lang="en-US" altLang="ko-KR" dirty="0"/>
              <a:t>)</a:t>
            </a:r>
          </a:p>
        </p:txBody>
      </p:sp>
      <p:pic>
        <p:nvPicPr>
          <p:cNvPr id="1026" name="Picture 2" descr="C:\Users\GGoReb\Documents\반디카메라\Cap 2014-06-29 11-05-11-1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492896"/>
            <a:ext cx="7851572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384585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4850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접근</a:t>
            </a:r>
            <a:r>
              <a:rPr lang="en-US" altLang="ko-KR" dirty="0"/>
              <a:t> </a:t>
            </a:r>
            <a:r>
              <a:rPr lang="ko-KR" altLang="en-US" dirty="0"/>
              <a:t>제한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같은 패키지 내에서만 사용할 것인지 다른 패키지에서 사용할 것인지 결정</a:t>
            </a:r>
            <a:endParaRPr lang="en-US" altLang="ko-K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0693872-C624-4700-AA1F-9E0BE3E330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04" y="1196752"/>
            <a:ext cx="4739536" cy="2432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B7936358-C461-4966-9E47-E8F8BF1C5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303" y="3545064"/>
            <a:ext cx="4739536" cy="2223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7031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246413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콘솔 </a:t>
            </a:r>
            <a:r>
              <a:rPr lang="ko-KR" altLang="en-US" dirty="0" err="1"/>
              <a:t>출력문</a:t>
            </a:r>
            <a:r>
              <a:rPr lang="ko-KR" altLang="en-US" dirty="0"/>
              <a:t> </a:t>
            </a:r>
            <a:r>
              <a:rPr lang="en-US" altLang="ko-KR" dirty="0"/>
              <a:t>(4 / 4)</a:t>
            </a:r>
          </a:p>
        </p:txBody>
      </p:sp>
      <p:sp>
        <p:nvSpPr>
          <p:cNvPr id="5" name="타원 4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836712"/>
            <a:ext cx="7704856" cy="375487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더하기와 곱하기 연산의 경우 곱하기가 더 우선 순위로 연산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.println(1 + 3 * 4);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괄호를 사용하면 최우선 순위로 연산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.println((1 + 3) * 4);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큰따옴표 안에서는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작은따옴표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'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사용 가능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큰따옴표 안에서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\"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큰따옴표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\"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를 사용하려면 예외문자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(\\)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를 사용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작은따옴표는 문자 한개를 표현할때 사용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문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'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여러 기호의 조합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"A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의 점수 합은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+ (1 + 2) +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", B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의 점수 합은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+ (3 + 4));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75EE50-93CE-2B6D-77A7-821A15F85FF9}"/>
              </a:ext>
            </a:extLst>
          </p:cNvPr>
          <p:cNvSpPr txBox="1"/>
          <p:nvPr/>
        </p:nvSpPr>
        <p:spPr>
          <a:xfrm>
            <a:off x="7609880" y="559713"/>
            <a:ext cx="92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ch01.Print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65559682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53399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접근제어자 사용 </a:t>
            </a:r>
            <a:r>
              <a:rPr lang="en-US" altLang="ko-KR" dirty="0"/>
              <a:t>(public – </a:t>
            </a:r>
            <a:r>
              <a:rPr lang="ko-KR" altLang="en-US" dirty="0"/>
              <a:t>어디서든 사용 가능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9BB58-B0D8-09FA-9895-C098CD7A58CD}"/>
              </a:ext>
            </a:extLst>
          </p:cNvPr>
          <p:cNvSpPr txBox="1"/>
          <p:nvPr/>
        </p:nvSpPr>
        <p:spPr>
          <a:xfrm>
            <a:off x="6627687" y="559713"/>
            <a:ext cx="19047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ch11.pub.vo.StudentVO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606832-CBAC-CE54-7E14-7B3C87D85169}"/>
              </a:ext>
            </a:extLst>
          </p:cNvPr>
          <p:cNvSpPr txBox="1"/>
          <p:nvPr/>
        </p:nvSpPr>
        <p:spPr>
          <a:xfrm>
            <a:off x="827584" y="836712"/>
            <a:ext cx="7704856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StudentVO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5902CA-C5AA-3F91-3038-A7E5CAFFA686}"/>
              </a:ext>
            </a:extLst>
          </p:cNvPr>
          <p:cNvSpPr txBox="1"/>
          <p:nvPr/>
        </p:nvSpPr>
        <p:spPr>
          <a:xfrm>
            <a:off x="6149992" y="2413337"/>
            <a:ext cx="2382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ch11.pub.process.DataProcess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EC9E4-A633-D353-DDC1-4DEF52716753}"/>
              </a:ext>
            </a:extLst>
          </p:cNvPr>
          <p:cNvSpPr txBox="1"/>
          <p:nvPr/>
        </p:nvSpPr>
        <p:spPr>
          <a:xfrm>
            <a:off x="827584" y="2690336"/>
            <a:ext cx="7704856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DataProcess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input(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StudentVO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StudentVO();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52580841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644118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접근제어자 사용 </a:t>
            </a:r>
            <a:r>
              <a:rPr lang="en-US" altLang="ko-KR" dirty="0"/>
              <a:t>(default – </a:t>
            </a:r>
            <a:r>
              <a:rPr lang="ko-KR" altLang="en-US" dirty="0"/>
              <a:t>동일 패키지에서만 사용 가능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4B5A13-5715-82E2-2731-DCF452F8A7A6}"/>
              </a:ext>
            </a:extLst>
          </p:cNvPr>
          <p:cNvSpPr txBox="1"/>
          <p:nvPr/>
        </p:nvSpPr>
        <p:spPr>
          <a:xfrm>
            <a:off x="6899108" y="559713"/>
            <a:ext cx="16333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ch11.def.StudentVO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BF8F3B-C410-3155-28FF-642F656F39A5}"/>
              </a:ext>
            </a:extLst>
          </p:cNvPr>
          <p:cNvSpPr txBox="1"/>
          <p:nvPr/>
        </p:nvSpPr>
        <p:spPr>
          <a:xfrm>
            <a:off x="827584" y="836712"/>
            <a:ext cx="7704856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StudentVO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6A1952-FAB5-4B46-58D7-6B5EF1DE42CB}"/>
              </a:ext>
            </a:extLst>
          </p:cNvPr>
          <p:cNvSpPr txBox="1"/>
          <p:nvPr/>
        </p:nvSpPr>
        <p:spPr>
          <a:xfrm>
            <a:off x="6797413" y="2413337"/>
            <a:ext cx="1735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ch11.def.DataProcess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15084-8056-DA19-662D-92A710F54215}"/>
              </a:ext>
            </a:extLst>
          </p:cNvPr>
          <p:cNvSpPr txBox="1"/>
          <p:nvPr/>
        </p:nvSpPr>
        <p:spPr>
          <a:xfrm>
            <a:off x="827584" y="2690336"/>
            <a:ext cx="7704856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DataProcess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input(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StudentVO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StudentVO();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77119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673293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접근제어자 사용 </a:t>
            </a:r>
            <a:r>
              <a:rPr lang="en-US" altLang="ko-KR" dirty="0"/>
              <a:t>(private – </a:t>
            </a:r>
            <a:r>
              <a:rPr lang="ko-KR" altLang="en-US" dirty="0"/>
              <a:t>동일 클래스 내에서만 사용 가능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BACB9-CD4E-E4BB-A6D0-B69464B185B7}"/>
              </a:ext>
            </a:extLst>
          </p:cNvPr>
          <p:cNvSpPr txBox="1"/>
          <p:nvPr/>
        </p:nvSpPr>
        <p:spPr>
          <a:xfrm>
            <a:off x="6930077" y="559713"/>
            <a:ext cx="1602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ch11.pri.StudentVO</a:t>
            </a:r>
            <a:endParaRPr lang="ko-KR" altLang="en-US" sz="12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62248-814B-2149-279A-425A23BCCC23}"/>
              </a:ext>
            </a:extLst>
          </p:cNvPr>
          <p:cNvSpPr txBox="1"/>
          <p:nvPr/>
        </p:nvSpPr>
        <p:spPr>
          <a:xfrm>
            <a:off x="827584" y="836712"/>
            <a:ext cx="7704856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StudentVO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B2631C-B4DF-A581-4495-8FC34FE32991}"/>
              </a:ext>
            </a:extLst>
          </p:cNvPr>
          <p:cNvSpPr txBox="1"/>
          <p:nvPr/>
        </p:nvSpPr>
        <p:spPr>
          <a:xfrm>
            <a:off x="6828383" y="2413337"/>
            <a:ext cx="1704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ch11.pri.DataProcess</a:t>
            </a:r>
            <a:endParaRPr lang="ko-KR" altLang="en-US" sz="12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6F9704-1F6E-9BF6-9946-5413B3BB2E6B}"/>
              </a:ext>
            </a:extLst>
          </p:cNvPr>
          <p:cNvSpPr txBox="1"/>
          <p:nvPr/>
        </p:nvSpPr>
        <p:spPr>
          <a:xfrm>
            <a:off x="827584" y="2690336"/>
            <a:ext cx="7704856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DataProcess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input(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StudentVO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StudentVO();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7E6714D-DFEB-9C36-E407-0F9CBD6B3A3D}"/>
              </a:ext>
            </a:extLst>
          </p:cNvPr>
          <p:cNvSpPr/>
          <p:nvPr/>
        </p:nvSpPr>
        <p:spPr>
          <a:xfrm>
            <a:off x="1331640" y="3529144"/>
            <a:ext cx="367645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2">
            <a:extLst>
              <a:ext uri="{FF2B5EF4-FFF2-40B4-BE49-F238E27FC236}">
                <a16:creationId xmlns:a16="http://schemas.microsoft.com/office/drawing/2014/main" id="{3CEC2538-F6E7-90A4-98B4-6533763E3EC5}"/>
              </a:ext>
            </a:extLst>
          </p:cNvPr>
          <p:cNvSpPr/>
          <p:nvPr/>
        </p:nvSpPr>
        <p:spPr>
          <a:xfrm>
            <a:off x="5234613" y="3847011"/>
            <a:ext cx="432048" cy="3003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0F31FD-F6E4-D3E0-94D5-BDE3AB4756B7}"/>
              </a:ext>
            </a:extLst>
          </p:cNvPr>
          <p:cNvSpPr txBox="1"/>
          <p:nvPr/>
        </p:nvSpPr>
        <p:spPr>
          <a:xfrm>
            <a:off x="5768260" y="3716702"/>
            <a:ext cx="110799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사용불가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66263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5379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접근제어자 사용 </a:t>
            </a:r>
            <a:r>
              <a:rPr lang="en-US" altLang="ko-KR" dirty="0"/>
              <a:t>(</a:t>
            </a:r>
            <a:r>
              <a:rPr lang="ko-KR" altLang="en-US" dirty="0"/>
              <a:t>변수 </a:t>
            </a:r>
            <a:r>
              <a:rPr lang="en-US" altLang="ko-KR" b="1" dirty="0">
                <a:solidFill>
                  <a:srgbClr val="FF0000"/>
                </a:solidFill>
              </a:rPr>
              <a:t>private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B0F0"/>
                </a:solidFill>
              </a:rPr>
              <a:t>public</a:t>
            </a:r>
            <a:r>
              <a:rPr lang="en-US" altLang="ko-KR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C42FBF-83BA-B4E6-AA9B-A4DD5396E22C}"/>
              </a:ext>
            </a:extLst>
          </p:cNvPr>
          <p:cNvSpPr txBox="1"/>
          <p:nvPr/>
        </p:nvSpPr>
        <p:spPr>
          <a:xfrm>
            <a:off x="7169438" y="559713"/>
            <a:ext cx="1363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ch11.StudentVO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4FDA4D-9788-C783-F8ED-BBE14BDA2225}"/>
              </a:ext>
            </a:extLst>
          </p:cNvPr>
          <p:cNvSpPr txBox="1"/>
          <p:nvPr/>
        </p:nvSpPr>
        <p:spPr>
          <a:xfrm>
            <a:off x="827584" y="836712"/>
            <a:ext cx="7704856" cy="55092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StudentVO {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rgbClr val="FF0000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rgbClr val="FF0000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rgbClr val="FF0000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chemeClr val="accent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getGrade()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sv-SE" altLang="ko-KR" sz="1600" b="1">
                <a:solidFill>
                  <a:schemeClr val="accent5"/>
                </a:solidFill>
                <a:latin typeface="Consolas" panose="020B0609020204030204" pitchFamily="49" charset="0"/>
              </a:rPr>
              <a:t>public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setGrade(</a:t>
            </a:r>
            <a:r>
              <a:rPr lang="sv-SE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chemeClr val="accent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getClassNum()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chemeClr val="accent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setClassNum(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chemeClr val="accent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 getName()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chemeClr val="accent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setName(String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68059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537910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접근제어자 사용 </a:t>
            </a:r>
            <a:r>
              <a:rPr lang="en-US" altLang="ko-KR" dirty="0"/>
              <a:t>(</a:t>
            </a:r>
            <a:r>
              <a:rPr lang="ko-KR" altLang="en-US" dirty="0"/>
              <a:t>변수 </a:t>
            </a:r>
            <a:r>
              <a:rPr lang="en-US" altLang="ko-KR" b="1" dirty="0">
                <a:solidFill>
                  <a:srgbClr val="FF0000"/>
                </a:solidFill>
              </a:rPr>
              <a:t>private</a:t>
            </a: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/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en-US" altLang="ko-KR" b="1" dirty="0">
                <a:solidFill>
                  <a:srgbClr val="00B0F0"/>
                </a:solidFill>
              </a:rPr>
              <a:t>public</a:t>
            </a:r>
            <a:r>
              <a:rPr lang="en-US" altLang="ko-KR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885B9-7F62-6EFE-A6CA-DA9791CF3A03}"/>
              </a:ext>
            </a:extLst>
          </p:cNvPr>
          <p:cNvSpPr txBox="1"/>
          <p:nvPr/>
        </p:nvSpPr>
        <p:spPr>
          <a:xfrm>
            <a:off x="7169438" y="559713"/>
            <a:ext cx="1363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ch11.StudentVO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A62FA-B080-1868-09FE-5F92924F693C}"/>
              </a:ext>
            </a:extLst>
          </p:cNvPr>
          <p:cNvSpPr txBox="1"/>
          <p:nvPr/>
        </p:nvSpPr>
        <p:spPr>
          <a:xfrm>
            <a:off x="827584" y="836712"/>
            <a:ext cx="7704856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DataProcess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input(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StudentVO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StudentVO();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b="1">
                <a:solidFill>
                  <a:schemeClr val="accent5"/>
                </a:solidFill>
                <a:latin typeface="Consolas" panose="020B0609020204030204" pitchFamily="49" charset="0"/>
              </a:rPr>
              <a:t>setGrade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b="1">
                <a:solidFill>
                  <a:schemeClr val="accent5"/>
                </a:solidFill>
                <a:latin typeface="Consolas" panose="020B0609020204030204" pitchFamily="49" charset="0"/>
              </a:rPr>
              <a:t>setClassNum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classNum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student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 b="1">
                <a:solidFill>
                  <a:schemeClr val="accent5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475188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6583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String </a:t>
            </a:r>
            <a:r>
              <a:rPr lang="ko-KR" altLang="en-US" dirty="0"/>
              <a:t>클래스의 </a:t>
            </a:r>
            <a:r>
              <a:rPr lang="ko-KR" altLang="en-US" dirty="0" err="1"/>
              <a:t>인스턴스</a:t>
            </a:r>
            <a:r>
              <a:rPr lang="ko-KR" altLang="en-US" dirty="0"/>
              <a:t> 생성</a:t>
            </a:r>
          </a:p>
        </p:txBody>
      </p:sp>
      <p:pic>
        <p:nvPicPr>
          <p:cNvPr id="2" name="Picture 2" descr="C:\Users\GGoReb\Documents\반디카메라\Cap 2014-06-29 11-50-34-07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44273"/>
            <a:ext cx="7200800" cy="55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65329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String </a:t>
            </a:r>
            <a:r>
              <a:rPr lang="ko-KR" altLang="en-US" dirty="0"/>
              <a:t>클래스의 특징</a:t>
            </a:r>
          </a:p>
        </p:txBody>
      </p:sp>
      <p:pic>
        <p:nvPicPr>
          <p:cNvPr id="2050" name="Picture 2" descr="C:\Users\GGoReb\Documents\반디카메라\Cap 2014-06-29 11-51-26-22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915560"/>
            <a:ext cx="7632848" cy="520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321720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8841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String </a:t>
            </a:r>
            <a:r>
              <a:rPr lang="ko-KR" altLang="en-US" dirty="0"/>
              <a:t>클래스의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611560" y="980728"/>
          <a:ext cx="7992888" cy="5113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82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82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38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메소드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/>
                        <a:t>메소드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기능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length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문자열의 길이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equals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동일내용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indexOf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문자열의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lastIndexOf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문자열의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substring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문자 자르기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trim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공백 제거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valueOf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문자타입 변환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toLowerCase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소문자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toUpperCase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대문자 변환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startsWith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지정문자 시작여부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endsWith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지정문자 </a:t>
                      </a:r>
                      <a:r>
                        <a:rPr lang="ko-KR" altLang="en-US" sz="1600" dirty="0" err="1"/>
                        <a:t>끝여부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equalsIgnoreCase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대소문자 무시 비교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charAt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지정위치의 문자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err="1"/>
                        <a:t>concat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문자열 합치기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contains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문자열 포함여부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replace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문자열 치환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382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 err="1"/>
                        <a:t>replaceAll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문자열 치환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 dirty="0"/>
                        <a:t>split</a:t>
                      </a:r>
                      <a:endParaRPr lang="ko-KR" alt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 dirty="0"/>
                        <a:t>문자열을 </a:t>
                      </a:r>
                      <a:endParaRPr lang="en-US" altLang="ko-KR" sz="1600" b="1" dirty="0"/>
                    </a:p>
                    <a:p>
                      <a:pPr algn="ctr" latinLnBrk="1"/>
                      <a:r>
                        <a:rPr lang="ko-KR" altLang="en-US" sz="1600" b="1" dirty="0"/>
                        <a:t>배열로 변환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56474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519565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문자열 </a:t>
            </a:r>
            <a:r>
              <a:rPr lang="ko-KR" altLang="en-US"/>
              <a:t>비교 </a:t>
            </a:r>
            <a:r>
              <a:rPr lang="en-US" altLang="ko-KR"/>
              <a:t>- </a:t>
            </a:r>
            <a:r>
              <a:rPr lang="en-US" altLang="ko-KR" dirty="0"/>
              <a:t>equals()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문자열을 </a:t>
            </a:r>
            <a:r>
              <a:rPr lang="ko-KR" altLang="en-US" dirty="0" err="1"/>
              <a:t>비교할때는</a:t>
            </a:r>
            <a:r>
              <a:rPr lang="ko-KR" altLang="en-US" dirty="0"/>
              <a:t> 반드시 </a:t>
            </a:r>
            <a:r>
              <a:rPr lang="en-US" altLang="ko-KR" dirty="0"/>
              <a:t>equals() </a:t>
            </a:r>
            <a:r>
              <a:rPr lang="ko-KR" altLang="en-US" dirty="0"/>
              <a:t>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7CB3D3-D5EB-CFFF-DCEC-5A9EE0A4F816}"/>
              </a:ext>
            </a:extLst>
          </p:cNvPr>
          <p:cNvSpPr txBox="1"/>
          <p:nvPr/>
        </p:nvSpPr>
        <p:spPr>
          <a:xfrm>
            <a:off x="7491769" y="836712"/>
            <a:ext cx="10406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ch12.Equals</a:t>
            </a:r>
            <a:endParaRPr lang="ko-KR" altLang="en-US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B2B36-8EFC-367B-ECC5-843882F2C8AA}"/>
              </a:ext>
            </a:extLst>
          </p:cNvPr>
          <p:cNvSpPr txBox="1"/>
          <p:nvPr/>
        </p:nvSpPr>
        <p:spPr>
          <a:xfrm>
            <a:off x="827584" y="1113711"/>
            <a:ext cx="7704856" cy="501675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"AA"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str2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"AA"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str3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"AA"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str2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"1 2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같음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"1 2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다름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str3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"1 3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같음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"1 3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다름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.equals(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str3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"1 3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같음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"1 3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다름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78873A-1C5D-6055-B62C-698BFA75F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944" y="3126790"/>
            <a:ext cx="1266825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22796363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9161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문자열 </a:t>
            </a:r>
            <a:r>
              <a:rPr lang="ko-KR" altLang="en-US"/>
              <a:t>길이 </a:t>
            </a:r>
            <a:r>
              <a:rPr lang="en-US" altLang="ko-KR"/>
              <a:t>- </a:t>
            </a:r>
            <a:r>
              <a:rPr lang="en-US" altLang="ko-KR" dirty="0"/>
              <a:t>length()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공백도 문자에 포함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2C47B7-D195-920D-B748-C4D330F4CBAA}"/>
              </a:ext>
            </a:extLst>
          </p:cNvPr>
          <p:cNvSpPr txBox="1"/>
          <p:nvPr/>
        </p:nvSpPr>
        <p:spPr>
          <a:xfrm>
            <a:off x="7454901" y="836712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ch12.Length</a:t>
            </a:r>
            <a:endParaRPr lang="ko-KR" altLang="en-US" sz="12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164491-8812-0639-3227-9E8F95A11A96}"/>
              </a:ext>
            </a:extLst>
          </p:cNvPr>
          <p:cNvSpPr txBox="1"/>
          <p:nvPr/>
        </p:nvSpPr>
        <p:spPr>
          <a:xfrm>
            <a:off x="827584" y="1113711"/>
            <a:ext cx="7704856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"Java Programming"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str1Len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.length();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"str1Len :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str1Len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str2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자바 프로그래밍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str2Len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.length();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"str2Len :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str2Len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str3Len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이렇게도 가능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.length();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"str3Len :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str3Len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304E2F43-E185-2785-EFF3-AD51D442A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869160"/>
            <a:ext cx="314325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F8A31F3-8332-C65F-44DB-F01AE8258D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416" y="3023246"/>
            <a:ext cx="1531145" cy="8115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645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46976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(ch01.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같이 출력될 수 있도록 코드 작성하기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13234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①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②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1,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2,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3,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4,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③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a ~ e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변수를 활용하여 연산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564913-87C5-3F27-3817-126438CD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30" y="3607109"/>
            <a:ext cx="3744416" cy="791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7584" y="32652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B74CC-95A4-96E8-F43D-0AF247D3B45C}"/>
              </a:ext>
            </a:extLst>
          </p:cNvPr>
          <p:cNvSpPr txBox="1"/>
          <p:nvPr/>
        </p:nvSpPr>
        <p:spPr>
          <a:xfrm>
            <a:off x="826480" y="3567296"/>
            <a:ext cx="3898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rgbClr val="FF0000"/>
                </a:solidFill>
              </a:rPr>
              <a:t>①</a:t>
            </a:r>
            <a:endParaRPr lang="en-US" altLang="ko-KR" sz="1600" b="1">
              <a:solidFill>
                <a:srgbClr val="FF0000"/>
              </a:solidFill>
            </a:endParaRPr>
          </a:p>
          <a:p>
            <a:r>
              <a:rPr lang="ko-KR" altLang="en-US" sz="1600" b="1">
                <a:solidFill>
                  <a:srgbClr val="FF0000"/>
                </a:solidFill>
              </a:rPr>
              <a:t>②</a:t>
            </a:r>
            <a:endParaRPr lang="en-US" altLang="ko-KR" sz="1600" b="1">
              <a:solidFill>
                <a:srgbClr val="FF0000"/>
              </a:solidFill>
            </a:endParaRPr>
          </a:p>
          <a:p>
            <a:r>
              <a:rPr lang="ko-KR" altLang="en-US" sz="1600" b="1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3017530956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37784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문자 </a:t>
            </a:r>
            <a:r>
              <a:rPr lang="ko-KR" altLang="en-US"/>
              <a:t>추출 </a:t>
            </a:r>
            <a:r>
              <a:rPr lang="en-US" altLang="ko-KR"/>
              <a:t>- </a:t>
            </a:r>
            <a:r>
              <a:rPr lang="en-US" altLang="ko-KR" dirty="0" err="1"/>
              <a:t>charAt</a:t>
            </a:r>
            <a:r>
              <a:rPr lang="en-US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해당 인덱스의 문자 반환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1C2FC9-AA18-D635-B4CD-DB78A3C86C3A}"/>
              </a:ext>
            </a:extLst>
          </p:cNvPr>
          <p:cNvSpPr txBox="1"/>
          <p:nvPr/>
        </p:nvSpPr>
        <p:spPr>
          <a:xfrm>
            <a:off x="7459581" y="836712"/>
            <a:ext cx="10728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ch12.CharAt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B2138-959A-C7DD-28AA-1EA59E44B633}"/>
              </a:ext>
            </a:extLst>
          </p:cNvPr>
          <p:cNvSpPr txBox="1"/>
          <p:nvPr/>
        </p:nvSpPr>
        <p:spPr>
          <a:xfrm>
            <a:off x="827584" y="1113711"/>
            <a:ext cx="7704856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"Java Secure Coding"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.length();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sv-SE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sv-SE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.charAt(</a:t>
            </a:r>
            <a:r>
              <a:rPr lang="sv-SE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 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AC68699-3406-AAD6-3014-750A32B60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440" y="4253032"/>
            <a:ext cx="1905000" cy="1009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506436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6162264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문자열 </a:t>
            </a:r>
            <a:r>
              <a:rPr lang="ko-KR" altLang="en-US"/>
              <a:t>찾기 </a:t>
            </a:r>
            <a:r>
              <a:rPr lang="en-US" altLang="ko-KR"/>
              <a:t>- </a:t>
            </a:r>
            <a:r>
              <a:rPr lang="en-US" altLang="ko-KR" dirty="0" err="1"/>
              <a:t>indexOf</a:t>
            </a:r>
            <a:r>
              <a:rPr lang="en-US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</a:t>
            </a:r>
            <a:r>
              <a:rPr lang="ko-KR" altLang="en-US" dirty="0" err="1"/>
              <a:t>매개값으로</a:t>
            </a:r>
            <a:r>
              <a:rPr lang="ko-KR" altLang="en-US" dirty="0"/>
              <a:t> 주어진 문자열이 시작되는 </a:t>
            </a:r>
            <a:r>
              <a:rPr lang="ko-KR" altLang="en-US"/>
              <a:t>인덱스 반환 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주어진 문자열이 포함되어 있지 않으면 </a:t>
            </a:r>
            <a:r>
              <a:rPr lang="en-US" altLang="ko-KR" dirty="0"/>
              <a:t>-</a:t>
            </a:r>
            <a:r>
              <a:rPr lang="en-US" altLang="ko-KR"/>
              <a:t>1 </a:t>
            </a:r>
            <a:r>
              <a:rPr lang="ko-KR" altLang="en-US"/>
              <a:t>반환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6AD31D-B9C0-1F69-CDF4-64624D3133D0}"/>
              </a:ext>
            </a:extLst>
          </p:cNvPr>
          <p:cNvSpPr txBox="1"/>
          <p:nvPr/>
        </p:nvSpPr>
        <p:spPr>
          <a:xfrm>
            <a:off x="7376354" y="1268760"/>
            <a:ext cx="1156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ch12.IndexOf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A4ADA6-B1F6-8EC6-AAD0-8E927F299AEF}"/>
              </a:ext>
            </a:extLst>
          </p:cNvPr>
          <p:cNvSpPr txBox="1"/>
          <p:nvPr/>
        </p:nvSpPr>
        <p:spPr>
          <a:xfrm>
            <a:off x="827584" y="1545759"/>
            <a:ext cx="7704856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"Lorem ipsum dolor sit amet, ... aliqua."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.indexOf(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idx2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.lastIndexOf(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idx2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.indexOf(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+ 1);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idx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idx2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.lastIndexOf(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idx2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- 1);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idx2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3E3FBD6-D1BE-ED13-B724-878C7BDA6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308" y="2795587"/>
            <a:ext cx="876300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593911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716734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문자열 </a:t>
            </a:r>
            <a:r>
              <a:rPr lang="ko-KR" altLang="en-US"/>
              <a:t>치환 </a:t>
            </a:r>
            <a:r>
              <a:rPr lang="en-US" altLang="ko-KR"/>
              <a:t>- </a:t>
            </a:r>
            <a:r>
              <a:rPr lang="en-US" altLang="ko-KR" dirty="0"/>
              <a:t>replace()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</a:t>
            </a:r>
            <a:r>
              <a:rPr lang="ko-KR" altLang="en-US" dirty="0" err="1"/>
              <a:t>첫번째</a:t>
            </a:r>
            <a:r>
              <a:rPr lang="ko-KR" altLang="en-US" dirty="0"/>
              <a:t> </a:t>
            </a:r>
            <a:r>
              <a:rPr lang="ko-KR" altLang="en-US" dirty="0" err="1"/>
              <a:t>매개값으로</a:t>
            </a:r>
            <a:r>
              <a:rPr lang="ko-KR" altLang="en-US" dirty="0"/>
              <a:t> 문자열을 찾은 후 </a:t>
            </a:r>
            <a:r>
              <a:rPr lang="ko-KR" altLang="en-US" dirty="0" err="1"/>
              <a:t>두번째</a:t>
            </a:r>
            <a:r>
              <a:rPr lang="ko-KR" altLang="en-US" dirty="0"/>
              <a:t> </a:t>
            </a:r>
            <a:r>
              <a:rPr lang="ko-KR" altLang="en-US" dirty="0" err="1"/>
              <a:t>매개값으로</a:t>
            </a:r>
            <a:r>
              <a:rPr lang="ko-KR" altLang="en-US" dirty="0"/>
              <a:t> 변환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2DC4A-554F-BE7A-5D64-9194C5B37E37}"/>
              </a:ext>
            </a:extLst>
          </p:cNvPr>
          <p:cNvSpPr txBox="1"/>
          <p:nvPr/>
        </p:nvSpPr>
        <p:spPr>
          <a:xfrm>
            <a:off x="7396616" y="836712"/>
            <a:ext cx="1135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ch12.Replace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6D610-D817-614C-B877-E1A8FD5C9960}"/>
              </a:ext>
            </a:extLst>
          </p:cNvPr>
          <p:cNvSpPr txBox="1"/>
          <p:nvPr/>
        </p:nvSpPr>
        <p:spPr>
          <a:xfrm>
            <a:off x="827584" y="1113711"/>
            <a:ext cx="7704856" cy="3139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"Java Programming 01~12"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str4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.replace(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"Java"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자바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.replaceAll(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"[a-g]"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"☆"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str4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.replaceAll(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"\\d"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"X"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str4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B431BA-465B-B895-4C78-D5C46CF05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90" y="4530031"/>
            <a:ext cx="3486150" cy="98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5135448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921266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문자열 공백 </a:t>
            </a:r>
            <a:r>
              <a:rPr lang="ko-KR" altLang="en-US"/>
              <a:t>제거 </a:t>
            </a:r>
            <a:r>
              <a:rPr lang="en-US" altLang="ko-KR"/>
              <a:t>- </a:t>
            </a:r>
            <a:r>
              <a:rPr lang="en-US" altLang="ko-KR" dirty="0"/>
              <a:t>trim()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문자열의 앞뒤 공백 제거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문자열 중간 공백은 제거 불가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134845-F190-F2F7-333B-0AFB6BBCD7EF}"/>
              </a:ext>
            </a:extLst>
          </p:cNvPr>
          <p:cNvSpPr txBox="1"/>
          <p:nvPr/>
        </p:nvSpPr>
        <p:spPr>
          <a:xfrm>
            <a:off x="7637002" y="1268760"/>
            <a:ext cx="895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ch12.Trim</a:t>
            </a:r>
            <a:endParaRPr lang="ko-KR" altLang="en-US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36D83-08A0-5653-6439-EACEDC04C86A}"/>
              </a:ext>
            </a:extLst>
          </p:cNvPr>
          <p:cNvSpPr txBox="1"/>
          <p:nvPr/>
        </p:nvSpPr>
        <p:spPr>
          <a:xfrm>
            <a:off x="827584" y="1545759"/>
            <a:ext cx="7704856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 Java Programming 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.trim();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6C09C2-4941-B4D1-87AD-18BDF50DE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984" y="3300086"/>
            <a:ext cx="32670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4453103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461376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문자열을 배열로 </a:t>
            </a:r>
            <a:r>
              <a:rPr lang="ko-KR" altLang="en-US"/>
              <a:t>변환 </a:t>
            </a:r>
            <a:r>
              <a:rPr lang="en-US" altLang="ko-KR"/>
              <a:t>- </a:t>
            </a:r>
            <a:r>
              <a:rPr lang="en-US" altLang="ko-KR" dirty="0"/>
              <a:t>split()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</a:t>
            </a:r>
            <a:r>
              <a:rPr lang="ko-KR" altLang="en-US" dirty="0" err="1"/>
              <a:t>첫번째</a:t>
            </a:r>
            <a:r>
              <a:rPr lang="ko-KR" altLang="en-US" dirty="0"/>
              <a:t> </a:t>
            </a:r>
            <a:r>
              <a:rPr lang="ko-KR" altLang="en-US" dirty="0" err="1"/>
              <a:t>매개값을</a:t>
            </a:r>
            <a:r>
              <a:rPr lang="ko-KR" altLang="en-US" dirty="0"/>
              <a:t> 기준으로 배열 변환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19D98-EF8D-E069-DB9C-BC6E4DE8B014}"/>
              </a:ext>
            </a:extLst>
          </p:cNvPr>
          <p:cNvSpPr txBox="1"/>
          <p:nvPr/>
        </p:nvSpPr>
        <p:spPr>
          <a:xfrm>
            <a:off x="7634437" y="836712"/>
            <a:ext cx="8980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ch12.Split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07113F-304E-702E-273A-509603A26A37}"/>
              </a:ext>
            </a:extLst>
          </p:cNvPr>
          <p:cNvSpPr txBox="1"/>
          <p:nvPr/>
        </p:nvSpPr>
        <p:spPr>
          <a:xfrm>
            <a:off x="827584" y="1113711"/>
            <a:ext cx="7704856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"Java Secure Coding"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.split(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51056D8-796E-22D2-0191-BFE1B9654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565" y="3422035"/>
            <a:ext cx="1285875" cy="102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095033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814197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문자열 </a:t>
            </a:r>
            <a:r>
              <a:rPr lang="ko-KR" altLang="en-US"/>
              <a:t>잘라내기 </a:t>
            </a:r>
            <a:r>
              <a:rPr lang="en-US" altLang="ko-KR"/>
              <a:t>- </a:t>
            </a:r>
            <a:r>
              <a:rPr lang="en-US" altLang="ko-KR" dirty="0"/>
              <a:t>substring()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</a:t>
            </a:r>
            <a:r>
              <a:rPr lang="ko-KR" altLang="en-US" dirty="0" err="1"/>
              <a:t>첫번째</a:t>
            </a:r>
            <a:r>
              <a:rPr lang="ko-KR" altLang="en-US" dirty="0"/>
              <a:t> </a:t>
            </a:r>
            <a:r>
              <a:rPr lang="ko-KR" altLang="en-US" dirty="0" err="1"/>
              <a:t>매개값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 </a:t>
            </a:r>
            <a:r>
              <a:rPr lang="ko-KR" altLang="en-US" dirty="0"/>
              <a:t>부터 </a:t>
            </a:r>
            <a:r>
              <a:rPr lang="ko-KR" altLang="en-US" dirty="0" err="1"/>
              <a:t>두번째</a:t>
            </a:r>
            <a:r>
              <a:rPr lang="ko-KR" altLang="en-US" dirty="0"/>
              <a:t> </a:t>
            </a:r>
            <a:r>
              <a:rPr lang="ko-KR" altLang="en-US" dirty="0" err="1"/>
              <a:t>매개값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 </a:t>
            </a:r>
            <a:r>
              <a:rPr lang="ko-KR" altLang="en-US" dirty="0"/>
              <a:t>앞까지 문자열 추출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첫번째</a:t>
            </a:r>
            <a:r>
              <a:rPr lang="ko-KR" altLang="en-US" dirty="0"/>
              <a:t> </a:t>
            </a:r>
            <a:r>
              <a:rPr lang="ko-KR" altLang="en-US" dirty="0" err="1"/>
              <a:t>매개값</a:t>
            </a:r>
            <a:r>
              <a:rPr lang="en-US" altLang="ko-KR" dirty="0"/>
              <a:t>(</a:t>
            </a:r>
            <a:r>
              <a:rPr lang="ko-KR" altLang="en-US" dirty="0"/>
              <a:t>인덱스</a:t>
            </a:r>
            <a:r>
              <a:rPr lang="en-US" altLang="ko-KR" dirty="0"/>
              <a:t>) </a:t>
            </a:r>
            <a:r>
              <a:rPr lang="ko-KR" altLang="en-US" dirty="0"/>
              <a:t>부터 문자열의 끝까지 추출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826157-0E76-9E8D-7C8E-88693F0C7BFB}"/>
              </a:ext>
            </a:extLst>
          </p:cNvPr>
          <p:cNvSpPr txBox="1"/>
          <p:nvPr/>
        </p:nvSpPr>
        <p:spPr>
          <a:xfrm>
            <a:off x="7262028" y="1268760"/>
            <a:ext cx="1270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ch12.Substring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C4FD9B-B2F3-B3CF-2302-8FD323C6D7A2}"/>
              </a:ext>
            </a:extLst>
          </p:cNvPr>
          <p:cNvSpPr txBox="1"/>
          <p:nvPr/>
        </p:nvSpPr>
        <p:spPr>
          <a:xfrm>
            <a:off x="827584" y="1545759"/>
            <a:ext cx="7704856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           0         10        20        30</a:t>
            </a: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           012345678901234567890123456789012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"Life is too short, You need Java?"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.substring(19);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str2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.substring(12, 17);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str3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.substring(28, 32);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690636E-6EA2-8976-EE2C-84215FDF0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60" y="3278377"/>
            <a:ext cx="21336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4904895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73481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(ch12.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아스키코드 </a:t>
            </a:r>
            <a:r>
              <a:rPr lang="en-US" altLang="ko-KR"/>
              <a:t>11</a:t>
            </a:r>
            <a:r>
              <a:rPr lang="ko-KR" altLang="en-US"/>
              <a:t>이 증가되어 암호화된 문자열 </a:t>
            </a:r>
            <a:r>
              <a:rPr lang="en-US" altLang="ko-KR"/>
              <a:t>text</a:t>
            </a:r>
            <a:r>
              <a:rPr lang="ko-KR" altLang="en-US"/>
              <a:t>를 복호화 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"spwwz"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nn-NO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.length(); </a:t>
            </a:r>
            <a:r>
              <a:rPr lang="nn-NO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sv-S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  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①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문자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1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개 추출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decrypt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= (  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②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아스키코드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11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감소</a:t>
            </a:r>
            <a:endParaRPr lang="en-US" altLang="ko-KR" sz="180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endParaRPr lang="ko-KR" altLang="en-US" sz="180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decrypt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7584" y="443711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B4A4A21-4F66-ECD1-ABA0-2C44362F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744889"/>
            <a:ext cx="828675" cy="32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4630609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15718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(ch12.</a:t>
            </a:r>
            <a:r>
              <a:rPr lang="ko-KR" altLang="en-US"/>
              <a:t>연습문제</a:t>
            </a:r>
            <a:r>
              <a:rPr lang="en-US" altLang="ko-KR"/>
              <a:t>02)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애국가의 한 소절을 결과와 같이 출력하기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2585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동해물과 백두산이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...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 우리나라 만세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texts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(  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①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temp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texts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(  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②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7584" y="40770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56DD41-C6FF-B0E9-B923-6732055B5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384849"/>
            <a:ext cx="5895751" cy="2098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234005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792717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(ch12.</a:t>
            </a:r>
            <a:r>
              <a:rPr lang="ko-KR" altLang="en-US"/>
              <a:t>연습문제</a:t>
            </a:r>
            <a:r>
              <a:rPr lang="en-US" altLang="ko-KR"/>
              <a:t>03)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"</a:t>
            </a:r>
            <a:r>
              <a:rPr lang="ko-KR" altLang="en-US"/>
              <a:t>소나기</a:t>
            </a:r>
            <a:r>
              <a:rPr lang="en-US" altLang="ko-KR"/>
              <a:t>" </a:t>
            </a:r>
            <a:r>
              <a:rPr lang="ko-KR" altLang="en-US"/>
              <a:t>소설의 내용 중 </a:t>
            </a:r>
            <a:r>
              <a:rPr lang="en-US" altLang="ko-KR"/>
              <a:t>"</a:t>
            </a:r>
            <a:r>
              <a:rPr lang="ko-KR" altLang="en-US"/>
              <a:t>칡</a:t>
            </a:r>
            <a:r>
              <a:rPr lang="en-US" altLang="ko-KR"/>
              <a:t>"</a:t>
            </a:r>
            <a:r>
              <a:rPr lang="ko-KR" altLang="en-US"/>
              <a:t>으로 시작하는 문장을 찾은 후 출력하기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소나기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.txt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문자열 읽어오기 *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400" spc="-30">
                <a:solidFill>
                  <a:srgbClr val="000000"/>
                </a:solidFill>
                <a:latin typeface="Consolas" panose="020B0609020204030204" pitchFamily="49" charset="0"/>
              </a:rPr>
              <a:t>BufferedReader </a:t>
            </a:r>
            <a:r>
              <a:rPr lang="en-US" altLang="ko-KR" sz="1400" spc="-30">
                <a:solidFill>
                  <a:srgbClr val="6A3E3E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400" spc="-3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spc="-3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spc="-30">
                <a:solidFill>
                  <a:srgbClr val="000000"/>
                </a:solidFill>
                <a:latin typeface="Consolas" panose="020B0609020204030204" pitchFamily="49" charset="0"/>
              </a:rPr>
              <a:t> BufferedReader(</a:t>
            </a:r>
            <a:r>
              <a:rPr lang="en-US" altLang="ko-KR" sz="1400" spc="-3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 spc="-30">
                <a:solidFill>
                  <a:srgbClr val="000000"/>
                </a:solidFill>
                <a:latin typeface="Consolas" panose="020B0609020204030204" pitchFamily="49" charset="0"/>
              </a:rPr>
              <a:t> FileReader(</a:t>
            </a:r>
            <a:r>
              <a:rPr lang="en-US" altLang="ko-KR" sz="1400" spc="-30">
                <a:solidFill>
                  <a:srgbClr val="2A00FF"/>
                </a:solidFill>
                <a:latin typeface="Consolas" panose="020B0609020204030204" pitchFamily="49" charset="0"/>
              </a:rPr>
              <a:t>"data/</a:t>
            </a:r>
            <a:r>
              <a:rPr lang="ko-KR" altLang="en-US" sz="1400" spc="-30">
                <a:solidFill>
                  <a:srgbClr val="2A00FF"/>
                </a:solidFill>
                <a:latin typeface="Consolas" panose="020B0609020204030204" pitchFamily="49" charset="0"/>
              </a:rPr>
              <a:t>소나기</a:t>
            </a:r>
            <a:r>
              <a:rPr lang="en-US" altLang="ko-KR" sz="1400" spc="-30">
                <a:solidFill>
                  <a:srgbClr val="2A00FF"/>
                </a:solidFill>
                <a:latin typeface="Consolas" panose="020B0609020204030204" pitchFamily="49" charset="0"/>
              </a:rPr>
              <a:t>.txt"</a:t>
            </a:r>
            <a:r>
              <a:rPr lang="en-US" altLang="ko-KR" sz="1400" spc="-3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.readLine();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"\n"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.close();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startIdx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endIdx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startIdx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(  </a:t>
            </a:r>
            <a:r>
              <a:rPr lang="ko-KR" altLang="en-US" sz="1400">
                <a:solidFill>
                  <a:srgbClr val="6A3E3E"/>
                </a:solidFill>
                <a:latin typeface="Consolas" panose="020B0609020204030204" pitchFamily="49" charset="0"/>
              </a:rPr>
              <a:t>①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startIdx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== -1)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endIdx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(  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②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.substring(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startIdx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endIdx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+ 1));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7584" y="536431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C80D11-633D-48D3-E541-452C9B2DE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672093"/>
            <a:ext cx="7704856" cy="853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532310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542969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문자열을 처리할 수 있는 </a:t>
            </a:r>
            <a:r>
              <a:rPr lang="ko-KR" altLang="en-US"/>
              <a:t>클래스 </a:t>
            </a:r>
            <a:r>
              <a:rPr lang="en-US" altLang="ko-KR"/>
              <a:t>- </a:t>
            </a:r>
            <a:r>
              <a:rPr lang="en-US" altLang="ko-KR" dirty="0" err="1"/>
              <a:t>StringBuffer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A72E9-88E6-8FE8-17C5-2C01B1ECD1D0}"/>
              </a:ext>
            </a:extLst>
          </p:cNvPr>
          <p:cNvSpPr txBox="1"/>
          <p:nvPr/>
        </p:nvSpPr>
        <p:spPr>
          <a:xfrm>
            <a:off x="7305308" y="404664"/>
            <a:ext cx="1227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ch12.StrBuffer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B276C3-0DB5-3D22-66B2-8687D36B6654}"/>
              </a:ext>
            </a:extLst>
          </p:cNvPr>
          <p:cNvSpPr txBox="1"/>
          <p:nvPr/>
        </p:nvSpPr>
        <p:spPr>
          <a:xfrm>
            <a:off x="827584" y="681663"/>
            <a:ext cx="7704856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StringBuffer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StringBuffer();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.append(25);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.append(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'Y'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).append(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.toString());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.insert(2,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.toString());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.insert(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.length() - 1,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'Z'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.toString());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5A3792-4428-3CCA-D87F-C562B73C9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840" y="3820984"/>
            <a:ext cx="21336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9968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46976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(ch01.</a:t>
            </a:r>
            <a:r>
              <a:rPr lang="ko-KR" altLang="en-US"/>
              <a:t>연습문제</a:t>
            </a:r>
            <a:r>
              <a:rPr lang="en-US" altLang="ko-KR"/>
              <a:t>02)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같이 출력될 수 있도록 코드 작성하기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18158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7584" y="32652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0F72CB4-13E1-B359-2416-A41A33183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80" y="3574360"/>
            <a:ext cx="2485615" cy="1726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510701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541526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문자열을 처리할 수 있는 </a:t>
            </a:r>
            <a:r>
              <a:rPr lang="ko-KR" altLang="en-US"/>
              <a:t>클래스 </a:t>
            </a:r>
            <a:r>
              <a:rPr lang="en-US" altLang="ko-KR"/>
              <a:t>- </a:t>
            </a:r>
            <a:r>
              <a:rPr lang="en-US" altLang="ko-KR" dirty="0" err="1"/>
              <a:t>StringBuilder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EC4FBC-DAAD-228E-57D7-9F7E5C6512C6}"/>
              </a:ext>
            </a:extLst>
          </p:cNvPr>
          <p:cNvSpPr txBox="1"/>
          <p:nvPr/>
        </p:nvSpPr>
        <p:spPr>
          <a:xfrm>
            <a:off x="7241188" y="404664"/>
            <a:ext cx="1291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ch12.StrBuilder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61D8C1-F0C3-547B-C1B1-D46089E68536}"/>
              </a:ext>
            </a:extLst>
          </p:cNvPr>
          <p:cNvSpPr txBox="1"/>
          <p:nvPr/>
        </p:nvSpPr>
        <p:spPr>
          <a:xfrm>
            <a:off x="827584" y="681663"/>
            <a:ext cx="7704856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StringBuilder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StringBuilder();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.append(25);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.append(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'Y'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).append(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.toString());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.insert(2,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.toString());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.insert(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.length() - 1,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'Z'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.toString());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C99B019-0F13-1C78-2983-86CAFFF20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840" y="3820984"/>
            <a:ext cx="213360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5710882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52613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String / </a:t>
            </a:r>
            <a:r>
              <a:rPr lang="en-US" altLang="ko-KR" dirty="0" err="1"/>
              <a:t>StringBuffer</a:t>
            </a:r>
            <a:r>
              <a:rPr lang="en-US" altLang="ko-KR" dirty="0"/>
              <a:t> / </a:t>
            </a:r>
            <a:r>
              <a:rPr lang="en-US" altLang="ko-KR" dirty="0" err="1"/>
              <a:t>StringBuilder</a:t>
            </a:r>
            <a:r>
              <a:rPr lang="en-US" altLang="ko-KR" dirty="0"/>
              <a:t> </a:t>
            </a:r>
            <a:r>
              <a:rPr lang="ko-KR" altLang="en-US" dirty="0"/>
              <a:t>속도 비교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2B8295-66A1-EBEA-28BE-15D8D4DB5DF2}"/>
              </a:ext>
            </a:extLst>
          </p:cNvPr>
          <p:cNvSpPr txBox="1"/>
          <p:nvPr/>
        </p:nvSpPr>
        <p:spPr>
          <a:xfrm>
            <a:off x="7027604" y="404664"/>
            <a:ext cx="1504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ch12.Performance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C5891-11D5-C7B4-41F4-B2B256A32B68}"/>
              </a:ext>
            </a:extLst>
          </p:cNvPr>
          <p:cNvSpPr txBox="1"/>
          <p:nvPr/>
        </p:nvSpPr>
        <p:spPr>
          <a:xfrm>
            <a:off x="827584" y="681663"/>
            <a:ext cx="7704856" cy="56938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0L;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System.currentTimeMillis();</a:t>
            </a:r>
          </a:p>
          <a:p>
            <a:pPr algn="l"/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&lt; 50000;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System.currentTimeMillis();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"String : 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 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StringBuffer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StringBuffer();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System.currentTimeMillis();</a:t>
            </a:r>
          </a:p>
          <a:p>
            <a:pPr algn="l"/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&lt; 500000;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sb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.append(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System.currentTimeMillis();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"StringBuffer : 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 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StringBuilder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bb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StringBuilder();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System.currentTimeMillis();</a:t>
            </a:r>
          </a:p>
          <a:p>
            <a:pPr algn="l"/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for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&lt; 500000; </a:t>
            </a:r>
            <a:r>
              <a:rPr lang="nn-NO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nn-NO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bb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.append(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System.currentTimeMillis();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"StringBuilder : 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 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end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start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F1C059-17F9-6BEF-C797-2A9E19B04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015" y="3129440"/>
            <a:ext cx="2511177" cy="85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702101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177010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Overloading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0EA69-48E8-A688-7A7D-79B6F93B0CA2}"/>
              </a:ext>
            </a:extLst>
          </p:cNvPr>
          <p:cNvSpPr txBox="1"/>
          <p:nvPr/>
        </p:nvSpPr>
        <p:spPr>
          <a:xfrm>
            <a:off x="6905327" y="559713"/>
            <a:ext cx="16271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ch10.OverloadExam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167AF7-0C04-234A-9F63-A524A90B1DB3}"/>
              </a:ext>
            </a:extLst>
          </p:cNvPr>
          <p:cNvSpPr txBox="1"/>
          <p:nvPr/>
        </p:nvSpPr>
        <p:spPr>
          <a:xfrm>
            <a:off x="827584" y="836712"/>
            <a:ext cx="7704856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OverloadingExam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change(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 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change(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 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change(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 }</a:t>
            </a:r>
          </a:p>
          <a:p>
            <a:pPr algn="l"/>
            <a:endParaRPr lang="en-US" altLang="ko-KR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반환 타입만 다른 경우 오류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동일 메소드로 인식</a:t>
            </a:r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800" b="1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change(int</a:t>
            </a:r>
            <a:r>
              <a:rPr lang="ko-KR" altLang="en-US" sz="1800" b="1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FF0000"/>
                </a:solidFill>
                <a:latin typeface="Consolas" panose="020B0609020204030204" pitchFamily="49" charset="0"/>
              </a:rPr>
              <a:t>num) { }</a:t>
            </a:r>
            <a:endParaRPr lang="ko-KR" altLang="en-US" sz="1800" b="1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551281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30891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super / this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1 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67A52A-D8F5-927E-BD6D-4C99F05EF04B}"/>
              </a:ext>
            </a:extLst>
          </p:cNvPr>
          <p:cNvSpPr txBox="1"/>
          <p:nvPr/>
        </p:nvSpPr>
        <p:spPr>
          <a:xfrm>
            <a:off x="7694518" y="559713"/>
            <a:ext cx="837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ch10.Top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CF5A56-D942-8328-C17C-F53669C24335}"/>
              </a:ext>
            </a:extLst>
          </p:cNvPr>
          <p:cNvSpPr txBox="1"/>
          <p:nvPr/>
        </p:nvSpPr>
        <p:spPr>
          <a:xfrm>
            <a:off x="827584" y="836712"/>
            <a:ext cx="7704856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Top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rgbClr val="FF0000"/>
                </a:solidFill>
                <a:latin typeface="Consolas" panose="020B0609020204030204" pitchFamily="49" charset="0"/>
              </a:rPr>
              <a:t>int num = 10;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C5E57-0D7F-D64E-95A3-7C577B64290E}"/>
              </a:ext>
            </a:extLst>
          </p:cNvPr>
          <p:cNvSpPr txBox="1"/>
          <p:nvPr/>
        </p:nvSpPr>
        <p:spPr>
          <a:xfrm>
            <a:off x="7412325" y="1846737"/>
            <a:ext cx="1120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ch10.Bottom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056E6-7BBE-A8BF-7AA8-640837DED52B}"/>
              </a:ext>
            </a:extLst>
          </p:cNvPr>
          <p:cNvSpPr txBox="1"/>
          <p:nvPr/>
        </p:nvSpPr>
        <p:spPr>
          <a:xfrm>
            <a:off x="827584" y="2123736"/>
            <a:ext cx="7704856" cy="230832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Bottom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Top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>
                <a:solidFill>
                  <a:srgbClr val="92D050"/>
                </a:solidFill>
                <a:latin typeface="Consolas" panose="020B0609020204030204" pitchFamily="49" charset="0"/>
              </a:rPr>
              <a:t>int num = 20;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show(</a:t>
            </a:r>
            <a:r>
              <a:rPr lang="en-US" altLang="ko-KR" sz="1600" b="1">
                <a:solidFill>
                  <a:schemeClr val="accent5"/>
                </a:solidFill>
                <a:latin typeface="Consolas" panose="020B0609020204030204" pitchFamily="49" charset="0"/>
              </a:rPr>
              <a:t>int 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지역변수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b="1">
                <a:solidFill>
                  <a:schemeClr val="accent5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전역변수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b="1">
                <a:solidFill>
                  <a:schemeClr val="accent3"/>
                </a:solidFill>
                <a:latin typeface="Consolas" panose="020B0609020204030204" pitchFamily="49" charset="0"/>
              </a:rPr>
              <a:t>this.num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부모의 전역변수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 b="1">
                <a:solidFill>
                  <a:srgbClr val="FF0000"/>
                </a:solidFill>
                <a:latin typeface="Consolas" panose="020B0609020204030204" pitchFamily="49" charset="0"/>
              </a:rPr>
              <a:t>super.num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BE5877-9012-154B-2D46-21C4C5871F84}"/>
              </a:ext>
            </a:extLst>
          </p:cNvPr>
          <p:cNvSpPr txBox="1"/>
          <p:nvPr/>
        </p:nvSpPr>
        <p:spPr>
          <a:xfrm>
            <a:off x="7153536" y="4611088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ch10.SuperThis1</a:t>
            </a:r>
            <a:endParaRPr lang="ko-KR" altLang="en-US" sz="1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44E270-F60D-76B7-4BA4-4F351F2AA3FE}"/>
              </a:ext>
            </a:extLst>
          </p:cNvPr>
          <p:cNvSpPr txBox="1"/>
          <p:nvPr/>
        </p:nvSpPr>
        <p:spPr>
          <a:xfrm>
            <a:off x="827584" y="4888087"/>
            <a:ext cx="770485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SuperThis1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Bottom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bottom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Bottom();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bottom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.show(20);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F5FD98-1BC0-4ABD-9E6C-3F3FAEE2D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50" y="5521225"/>
            <a:ext cx="2571750" cy="1000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4157031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53975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super / this </a:t>
            </a:r>
            <a:r>
              <a:rPr lang="ko-KR" altLang="en-US"/>
              <a:t>사용 </a:t>
            </a:r>
            <a:r>
              <a:rPr lang="en-US" altLang="ko-KR"/>
              <a:t>- </a:t>
            </a:r>
            <a:r>
              <a:rPr lang="en-US" altLang="ko-KR" dirty="0"/>
              <a:t>2 (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3FA22-0C9F-FEF0-F993-B24CC7F8C658}"/>
              </a:ext>
            </a:extLst>
          </p:cNvPr>
          <p:cNvSpPr txBox="1"/>
          <p:nvPr/>
        </p:nvSpPr>
        <p:spPr>
          <a:xfrm>
            <a:off x="7456503" y="559713"/>
            <a:ext cx="1075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ch10.Line2D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922F07-2D30-A832-DD8F-232EF9D81537}"/>
              </a:ext>
            </a:extLst>
          </p:cNvPr>
          <p:cNvSpPr txBox="1"/>
          <p:nvPr/>
        </p:nvSpPr>
        <p:spPr>
          <a:xfrm>
            <a:off x="827584" y="836712"/>
            <a:ext cx="7704856" cy="18158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Line2D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getLocation() {</a:t>
            </a:r>
          </a:p>
          <a:p>
            <a:pPr algn="l"/>
            <a:r>
              <a:rPr lang="es-E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s-E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s-E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E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"x : "</a:t>
            </a:r>
            <a:r>
              <a:rPr lang="es-E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x</a:t>
            </a:r>
            <a:r>
              <a:rPr lang="es-E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", y : "</a:t>
            </a:r>
            <a:r>
              <a:rPr lang="es-E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s-E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y</a:t>
            </a:r>
            <a:r>
              <a:rPr lang="es-E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5A511F-0657-E7B6-F442-FF9F2A148BD4}"/>
              </a:ext>
            </a:extLst>
          </p:cNvPr>
          <p:cNvSpPr txBox="1"/>
          <p:nvPr/>
        </p:nvSpPr>
        <p:spPr>
          <a:xfrm>
            <a:off x="7456503" y="2708920"/>
            <a:ext cx="10759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ch10.Line3D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BD75D0-1BC0-DA4F-D8E9-152E7D3444F7}"/>
              </a:ext>
            </a:extLst>
          </p:cNvPr>
          <p:cNvSpPr txBox="1"/>
          <p:nvPr/>
        </p:nvSpPr>
        <p:spPr>
          <a:xfrm>
            <a:off x="827584" y="2985919"/>
            <a:ext cx="7704856" cy="16004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Line3D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Line2D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z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getLocation()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.getLocation() +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", z : 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z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27E6BB-9174-99BE-344D-91CFE2F4D742}"/>
              </a:ext>
            </a:extLst>
          </p:cNvPr>
          <p:cNvSpPr txBox="1"/>
          <p:nvPr/>
        </p:nvSpPr>
        <p:spPr>
          <a:xfrm>
            <a:off x="7153536" y="4642683"/>
            <a:ext cx="1378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ch10.SuperThis2</a:t>
            </a:r>
            <a:endParaRPr lang="ko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A1AE9C-2E27-D814-C963-B0782F9CC8C2}"/>
              </a:ext>
            </a:extLst>
          </p:cNvPr>
          <p:cNvSpPr txBox="1"/>
          <p:nvPr/>
        </p:nvSpPr>
        <p:spPr>
          <a:xfrm>
            <a:off x="827584" y="4919682"/>
            <a:ext cx="7704856" cy="16004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SuperThis2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Line3D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Line3D();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location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line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.getLocation();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location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5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981FBE0-C853-5FE6-BB0B-410D8FA13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225" y="6021287"/>
            <a:ext cx="2847975" cy="36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69971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36342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명시적인 부모 </a:t>
            </a:r>
            <a:r>
              <a:rPr lang="ko-KR" altLang="en-US" err="1"/>
              <a:t>생성자</a:t>
            </a:r>
            <a:r>
              <a:rPr lang="ko-KR" altLang="en-US"/>
              <a:t> 사용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B503E-E698-F737-6F9E-1708918571E0}"/>
              </a:ext>
            </a:extLst>
          </p:cNvPr>
          <p:cNvSpPr txBox="1"/>
          <p:nvPr/>
        </p:nvSpPr>
        <p:spPr>
          <a:xfrm>
            <a:off x="7226377" y="559713"/>
            <a:ext cx="13060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ch09.NoteBook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CBDE2-0C62-0179-6461-ED38EE7C190C}"/>
              </a:ext>
            </a:extLst>
          </p:cNvPr>
          <p:cNvSpPr txBox="1"/>
          <p:nvPr/>
        </p:nvSpPr>
        <p:spPr>
          <a:xfrm>
            <a:off x="827584" y="836712"/>
            <a:ext cx="7704856" cy="31393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NoteBook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Computer {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NoteBook()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(3);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NoteBook(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cpu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247377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23364"/>
            <a:ext cx="4709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■ Object </a:t>
            </a:r>
            <a:r>
              <a:rPr lang="ko-KR" altLang="en-US" dirty="0">
                <a:latin typeface="+mn-ea"/>
              </a:rPr>
              <a:t>클래스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모든 클래스의 최고조상</a:t>
            </a:r>
          </a:p>
        </p:txBody>
      </p:sp>
      <p:pic>
        <p:nvPicPr>
          <p:cNvPr id="3082" name="Picture 10" descr="C:\Users\GGoReb\Documents\반디카메라\Cap 2014-06-30 19-38-51-82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35343"/>
            <a:ext cx="8093686" cy="535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00625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00868"/>
            <a:ext cx="479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■ Object </a:t>
            </a:r>
            <a:r>
              <a:rPr lang="ko-KR" altLang="en-US" dirty="0">
                <a:latin typeface="+mn-ea"/>
              </a:rPr>
              <a:t>클래스 </a:t>
            </a:r>
            <a:r>
              <a:rPr lang="en-US" altLang="ko-KR" dirty="0">
                <a:latin typeface="+mn-ea"/>
              </a:rPr>
              <a:t>– </a:t>
            </a:r>
            <a:r>
              <a:rPr lang="ko-KR" altLang="en-US" dirty="0">
                <a:latin typeface="+mn-ea"/>
              </a:rPr>
              <a:t>모든 </a:t>
            </a:r>
            <a:r>
              <a:rPr lang="ko-KR" altLang="en-US">
                <a:latin typeface="+mn-ea"/>
              </a:rPr>
              <a:t>클래스의 최고 조상</a:t>
            </a:r>
            <a:endParaRPr lang="ko-KR" altLang="en-US" dirty="0">
              <a:latin typeface="+mn-ea"/>
            </a:endParaRPr>
          </a:p>
        </p:txBody>
      </p:sp>
      <p:pic>
        <p:nvPicPr>
          <p:cNvPr id="9218" name="Picture 2" descr="C:\Users\GGoReb\Documents\반디카메라\Cap 2014-06-30 19-40-17-27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14215"/>
            <a:ext cx="7488832" cy="571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8686800" y="6449144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44650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195598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>
                <a:latin typeface="+mn-ea"/>
              </a:rPr>
              <a:t>Object </a:t>
            </a:r>
            <a:r>
              <a:rPr lang="ko-KR" altLang="en-US" dirty="0">
                <a:latin typeface="+mn-ea"/>
              </a:rPr>
              <a:t>클래스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E69D7-10C3-8BF2-F6F6-87633D79FCA2}"/>
              </a:ext>
            </a:extLst>
          </p:cNvPr>
          <p:cNvSpPr txBox="1"/>
          <p:nvPr/>
        </p:nvSpPr>
        <p:spPr>
          <a:xfrm>
            <a:off x="7183352" y="559713"/>
            <a:ext cx="13490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java.lang.Object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7D33D-D57A-E462-B2C3-6FEEBD3EE227}"/>
              </a:ext>
            </a:extLst>
          </p:cNvPr>
          <p:cNvSpPr txBox="1"/>
          <p:nvPr/>
        </p:nvSpPr>
        <p:spPr>
          <a:xfrm>
            <a:off x="827584" y="836712"/>
            <a:ext cx="7704856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Object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생략 *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native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hashCode();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equals(Object </a:t>
            </a:r>
            <a:r>
              <a:rPr lang="en-US" altLang="ko-KR" sz="1800" b="1">
                <a:solidFill>
                  <a:srgbClr val="6A3E3E"/>
                </a:solidFill>
                <a:latin typeface="Consolas" panose="020B0609020204030204" pitchFamily="49" charset="0"/>
              </a:rPr>
              <a:t>arg0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800" b="1">
                <a:solidFill>
                  <a:srgbClr val="6A3E3E"/>
                </a:solidFill>
                <a:latin typeface="Consolas" panose="020B0609020204030204" pitchFamily="49" charset="0"/>
              </a:rPr>
              <a:t>arg0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String toString()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.getClass().getName() +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"@"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Integer.</a:t>
            </a:r>
            <a:r>
              <a:rPr lang="en-US" altLang="ko-KR" sz="1800" i="1">
                <a:solidFill>
                  <a:srgbClr val="000000"/>
                </a:solidFill>
                <a:latin typeface="Consolas" panose="020B0609020204030204" pitchFamily="49" charset="0"/>
              </a:rPr>
              <a:t>toHexString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 b="1">
                <a:solidFill>
                  <a:srgbClr val="000000"/>
                </a:solidFill>
                <a:latin typeface="Consolas" panose="020B0609020204030204" pitchFamily="49" charset="0"/>
              </a:rPr>
              <a:t>.hashCode());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생략 *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730375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81707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Object </a:t>
            </a:r>
            <a:r>
              <a:rPr lang="ko-KR" altLang="en-US" dirty="0"/>
              <a:t>클래스 상속 </a:t>
            </a:r>
            <a:r>
              <a:rPr lang="ko-KR" altLang="en-US" err="1"/>
              <a:t>메소드</a:t>
            </a:r>
            <a:r>
              <a:rPr lang="ko-KR" altLang="en-US"/>
              <a:t>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2AB304-ED80-7977-20E0-C36700C73D7B}"/>
              </a:ext>
            </a:extLst>
          </p:cNvPr>
          <p:cNvSpPr txBox="1"/>
          <p:nvPr/>
        </p:nvSpPr>
        <p:spPr>
          <a:xfrm>
            <a:off x="7587951" y="559713"/>
            <a:ext cx="9444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ch09.Book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77261-33D1-08A7-76DA-5BAF0AB1F874}"/>
              </a:ext>
            </a:extLst>
          </p:cNvPr>
          <p:cNvSpPr txBox="1"/>
          <p:nvPr/>
        </p:nvSpPr>
        <p:spPr>
          <a:xfrm>
            <a:off x="827584" y="836712"/>
            <a:ext cx="7704856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isbn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author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getIsbn()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isbn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setIsbn(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isbn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isbn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isbn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 getTitle()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setTitle(String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title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 getAuthor()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author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setAuthor(String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author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author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author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getPrice()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setPrice(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price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1265053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748307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Sun Microsystems </a:t>
            </a:r>
            <a:r>
              <a:rPr lang="ko-KR" altLang="en-US" dirty="0"/>
              <a:t>에서 개발 </a:t>
            </a:r>
            <a:r>
              <a:rPr lang="en-US" altLang="ko-KR" dirty="0"/>
              <a:t>(</a:t>
            </a:r>
            <a:r>
              <a:rPr lang="ko-KR" altLang="en-US" dirty="0"/>
              <a:t>현 </a:t>
            </a:r>
            <a:r>
              <a:rPr lang="en-US" altLang="ko-KR" dirty="0"/>
              <a:t>Oracle)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가전기기에서 사용할 목적으로 </a:t>
            </a:r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</a:t>
            </a:r>
            <a:r>
              <a:rPr lang="en-US" altLang="ko-KR" dirty="0"/>
              <a:t>(James Gosling)</a:t>
            </a:r>
            <a:r>
              <a:rPr lang="ko-KR" altLang="en-US" dirty="0"/>
              <a:t>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</a:t>
            </a:r>
            <a:r>
              <a:rPr lang="ko-KR" altLang="en-US" dirty="0"/>
              <a:t>그 외 기술자들이 </a:t>
            </a:r>
            <a:r>
              <a:rPr lang="ko-KR" altLang="en-US" dirty="0" err="1"/>
              <a:t>오크</a:t>
            </a:r>
            <a:r>
              <a:rPr lang="en-US" altLang="ko-KR" dirty="0"/>
              <a:t>(Oak)</a:t>
            </a:r>
            <a:r>
              <a:rPr lang="ko-KR" altLang="en-US" dirty="0"/>
              <a:t>라는 언어를 개발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이후 </a:t>
            </a:r>
            <a:r>
              <a:rPr lang="en-US" altLang="ko-KR" dirty="0"/>
              <a:t>1994</a:t>
            </a:r>
            <a:r>
              <a:rPr lang="ko-KR" altLang="en-US" dirty="0"/>
              <a:t>년 개발방향이 바뀌면서 자바</a:t>
            </a:r>
            <a:r>
              <a:rPr lang="en-US" altLang="ko-KR" dirty="0"/>
              <a:t>(JAVA)</a:t>
            </a:r>
            <a:r>
              <a:rPr lang="ko-KR" altLang="en-US" dirty="0"/>
              <a:t>로 명명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(</a:t>
            </a:r>
            <a:r>
              <a:rPr lang="en-US" altLang="ko-KR" b="1" dirty="0">
                <a:solidFill>
                  <a:srgbClr val="002060"/>
                </a:solidFill>
              </a:rPr>
              <a:t>J</a:t>
            </a:r>
            <a:r>
              <a:rPr lang="en-US" altLang="ko-KR" dirty="0"/>
              <a:t>ames Gosling, </a:t>
            </a:r>
            <a:r>
              <a:rPr lang="en-US" altLang="ko-KR" b="1" dirty="0">
                <a:solidFill>
                  <a:srgbClr val="002060"/>
                </a:solidFill>
              </a:rPr>
              <a:t>A</a:t>
            </a:r>
            <a:r>
              <a:rPr lang="en-US" altLang="ko-KR" dirty="0"/>
              <a:t>rthur </a:t>
            </a:r>
            <a:r>
              <a:rPr lang="en-US" altLang="ko-KR" b="1" dirty="0">
                <a:solidFill>
                  <a:srgbClr val="002060"/>
                </a:solidFill>
              </a:rPr>
              <a:t>V</a:t>
            </a:r>
            <a:r>
              <a:rPr lang="en-US" altLang="ko-KR" dirty="0"/>
              <a:t>an Hoff, </a:t>
            </a:r>
            <a:r>
              <a:rPr lang="en-US" altLang="ko-KR" b="1" dirty="0">
                <a:solidFill>
                  <a:srgbClr val="002060"/>
                </a:solidFill>
              </a:rPr>
              <a:t>A</a:t>
            </a:r>
            <a:r>
              <a:rPr lang="en-US" altLang="ko-KR" dirty="0"/>
              <a:t>ndy </a:t>
            </a:r>
            <a:r>
              <a:rPr lang="en-US" altLang="ko-KR" dirty="0" err="1"/>
              <a:t>Bechtolsheim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2010</a:t>
            </a:r>
            <a:r>
              <a:rPr lang="ko-KR" altLang="en-US" dirty="0"/>
              <a:t>년 </a:t>
            </a:r>
            <a:r>
              <a:rPr lang="ko-KR" altLang="en-US" dirty="0" err="1"/>
              <a:t>오라클에서</a:t>
            </a:r>
            <a:r>
              <a:rPr lang="ko-KR" altLang="en-US" dirty="0"/>
              <a:t> </a:t>
            </a:r>
            <a:r>
              <a:rPr lang="ko-KR" altLang="en-US" dirty="0" err="1"/>
              <a:t>썬을</a:t>
            </a:r>
            <a:r>
              <a:rPr lang="ko-KR" altLang="en-US" dirty="0"/>
              <a:t> 인수하여 </a:t>
            </a:r>
            <a:r>
              <a:rPr lang="en-US" altLang="ko-KR" dirty="0"/>
              <a:t>Java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, </a:t>
            </a:r>
            <a:r>
              <a:rPr lang="ko-KR" altLang="en-US" dirty="0"/>
              <a:t>배포 주관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07229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864" y="332656"/>
            <a:ext cx="689644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주석 </a:t>
            </a:r>
            <a:r>
              <a:rPr lang="en-US" altLang="ko-KR" dirty="0"/>
              <a:t>(Comment)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컴파일 대상에서 제외되는 문장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프로그램 실행과는 상관없이 코드에 설명을 붙인 것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본인이나 타인이 소스코드를 쉽게 분석할 수 있도록 작성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소스코드 활용 주의사항 작성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주석의 종류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행 단위 </a:t>
            </a:r>
            <a:r>
              <a:rPr lang="en-US" altLang="ko-KR" dirty="0"/>
              <a:t>: //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블록 단위 </a:t>
            </a:r>
            <a:r>
              <a:rPr lang="en-US" altLang="ko-KR" dirty="0"/>
              <a:t>: /*   */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문서화 </a:t>
            </a:r>
            <a:r>
              <a:rPr lang="en-US" altLang="ko-KR" dirty="0"/>
              <a:t>: /**   */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6004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81707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Object </a:t>
            </a:r>
            <a:r>
              <a:rPr lang="ko-KR" altLang="en-US" dirty="0"/>
              <a:t>클래스 상속 </a:t>
            </a:r>
            <a:r>
              <a:rPr lang="ko-KR" altLang="en-US" err="1"/>
              <a:t>메소드</a:t>
            </a:r>
            <a:r>
              <a:rPr lang="ko-KR" altLang="en-US"/>
              <a:t> 사용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62F118-9D97-5FE5-72B0-8173D56D1B2A}"/>
              </a:ext>
            </a:extLst>
          </p:cNvPr>
          <p:cNvSpPr txBox="1"/>
          <p:nvPr/>
        </p:nvSpPr>
        <p:spPr>
          <a:xfrm>
            <a:off x="7207397" y="559713"/>
            <a:ext cx="1325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ch09.BookStore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59AC8-6B63-97CB-901E-12AF627B47DC}"/>
              </a:ext>
            </a:extLst>
          </p:cNvPr>
          <p:cNvSpPr txBox="1"/>
          <p:nvPr/>
        </p:nvSpPr>
        <p:spPr>
          <a:xfrm>
            <a:off x="827584" y="836712"/>
            <a:ext cx="7704856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Book 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append(Book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remove(Book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print()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.toString());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29490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89882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Object </a:t>
            </a:r>
            <a:r>
              <a:rPr lang="ko-KR" altLang="en-US" dirty="0"/>
              <a:t>클래스 상속 </a:t>
            </a:r>
            <a:r>
              <a:rPr lang="ko-KR" altLang="en-US" err="1"/>
              <a:t>메소드</a:t>
            </a:r>
            <a:r>
              <a:rPr lang="ko-KR" altLang="en-US"/>
              <a:t> 사용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F897F-FB95-B024-8171-1398F42079C3}"/>
              </a:ext>
            </a:extLst>
          </p:cNvPr>
          <p:cNvSpPr txBox="1"/>
          <p:nvPr/>
        </p:nvSpPr>
        <p:spPr>
          <a:xfrm>
            <a:off x="7220862" y="559713"/>
            <a:ext cx="1311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ch09.BookMain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FB42C1-08A2-A352-3400-8EFA0B5C2E8E}"/>
              </a:ext>
            </a:extLst>
          </p:cNvPr>
          <p:cNvSpPr txBox="1"/>
          <p:nvPr/>
        </p:nvSpPr>
        <p:spPr>
          <a:xfrm>
            <a:off x="827584" y="836712"/>
            <a:ext cx="7704856" cy="147732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Book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Book();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BookStore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store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BookStore();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store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.append(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store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657BAA-0826-6574-8828-56C75674D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990" y="2591039"/>
            <a:ext cx="2838450" cy="37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779319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30332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다형성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같은 타입이지만 다양한 객체 대입</a:t>
            </a:r>
            <a:r>
              <a:rPr lang="en-US" altLang="ko-KR" dirty="0"/>
              <a:t>(</a:t>
            </a:r>
            <a:r>
              <a:rPr lang="ko-KR" altLang="en-US" dirty="0"/>
              <a:t>이용</a:t>
            </a:r>
            <a:r>
              <a:rPr lang="en-US" altLang="ko-KR" dirty="0"/>
              <a:t>) </a:t>
            </a:r>
            <a:r>
              <a:rPr lang="ko-KR" altLang="en-US" dirty="0"/>
              <a:t>가능한 성질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부모 타입에는 모든 자식 객체가 대입 가능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</a:t>
            </a:r>
            <a:r>
              <a:rPr lang="en-US" altLang="ko-KR" dirty="0"/>
              <a:t> </a:t>
            </a:r>
            <a:r>
              <a:rPr lang="ko-KR" altLang="en-US" dirty="0"/>
              <a:t>자식 타입은 부모 타입으로 자동 타입 변환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</a:t>
            </a:r>
            <a:r>
              <a:rPr lang="ko-KR" altLang="en-US" dirty="0"/>
              <a:t> 효과 </a:t>
            </a:r>
            <a:r>
              <a:rPr lang="en-US" altLang="ko-KR" dirty="0"/>
              <a:t>: </a:t>
            </a:r>
            <a:r>
              <a:rPr lang="ko-KR" altLang="en-US" dirty="0"/>
              <a:t>객체 부품화 가능</a:t>
            </a:r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2348880"/>
            <a:ext cx="6934200" cy="346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538696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다형성 활용 예시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ko-KR" altLang="en-US"/>
              <a:t>● 휴대폰 </a:t>
            </a:r>
            <a:r>
              <a:rPr lang="en-US" altLang="ko-KR"/>
              <a:t>- </a:t>
            </a:r>
            <a:r>
              <a:rPr lang="ko-KR" altLang="en-US"/>
              <a:t>블루투스 이어폰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● 노트북 </a:t>
            </a:r>
            <a:r>
              <a:rPr lang="en-US" altLang="ko-KR"/>
              <a:t>- WIFI </a:t>
            </a:r>
            <a:r>
              <a:rPr lang="ko-KR" altLang="en-US"/>
              <a:t>공유기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● 안드로이드폰 </a:t>
            </a:r>
            <a:r>
              <a:rPr lang="en-US" altLang="ko-KR"/>
              <a:t>- </a:t>
            </a:r>
            <a:r>
              <a:rPr lang="ko-KR" altLang="en-US"/>
              <a:t>마이크로 </a:t>
            </a:r>
            <a:r>
              <a:rPr lang="en-US" altLang="ko-KR"/>
              <a:t>5</a:t>
            </a:r>
            <a:r>
              <a:rPr lang="ko-KR" altLang="en-US"/>
              <a:t>핀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● 아이폰</a:t>
            </a:r>
            <a:r>
              <a:rPr lang="en-US" altLang="ko-KR"/>
              <a:t>, </a:t>
            </a:r>
            <a:r>
              <a:rPr lang="ko-KR" altLang="en-US"/>
              <a:t>아이패드 </a:t>
            </a:r>
            <a:r>
              <a:rPr lang="en-US" altLang="ko-KR"/>
              <a:t>- </a:t>
            </a:r>
            <a:r>
              <a:rPr lang="ko-KR" altLang="en-US"/>
              <a:t>라이트닝 </a:t>
            </a:r>
            <a:r>
              <a:rPr lang="en-US" altLang="ko-KR"/>
              <a:t>8</a:t>
            </a:r>
            <a:r>
              <a:rPr lang="ko-KR" altLang="en-US"/>
              <a:t>핀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(</a:t>
            </a:r>
            <a:r>
              <a:rPr lang="ko-KR" altLang="en-US"/>
              <a:t>한국</a:t>
            </a:r>
            <a:r>
              <a:rPr lang="en-US" altLang="ko-KR"/>
              <a:t>) </a:t>
            </a:r>
            <a:r>
              <a:rPr lang="ko-KR" altLang="en-US"/>
              <a:t>가전 제품 </a:t>
            </a:r>
            <a:r>
              <a:rPr lang="en-US" altLang="ko-KR"/>
              <a:t>- 220V </a:t>
            </a:r>
            <a:r>
              <a:rPr lang="ko-KR" altLang="en-US"/>
              <a:t>콘센트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● 사람 </a:t>
            </a:r>
            <a:r>
              <a:rPr lang="en-US" altLang="ko-KR"/>
              <a:t>- </a:t>
            </a:r>
            <a:r>
              <a:rPr lang="ko-KR" altLang="en-US"/>
              <a:t>안경</a:t>
            </a:r>
            <a:r>
              <a:rPr lang="en-US" altLang="ko-KR"/>
              <a:t>, </a:t>
            </a:r>
            <a:r>
              <a:rPr lang="ko-KR" altLang="en-US"/>
              <a:t>옷</a:t>
            </a:r>
            <a:r>
              <a:rPr lang="en-US" altLang="ko-KR"/>
              <a:t>, </a:t>
            </a:r>
            <a:r>
              <a:rPr lang="ko-KR" altLang="en-US"/>
              <a:t>신발</a:t>
            </a:r>
            <a:r>
              <a:rPr lang="en-US" altLang="ko-KR"/>
              <a:t>, </a:t>
            </a:r>
            <a:r>
              <a:rPr lang="ko-KR" altLang="en-US"/>
              <a:t>마스크</a:t>
            </a:r>
            <a:r>
              <a:rPr lang="en-US" altLang="ko-KR"/>
              <a:t>, </a:t>
            </a:r>
            <a:r>
              <a:rPr lang="ko-KR" altLang="en-US"/>
              <a:t>시계</a:t>
            </a:r>
            <a:r>
              <a:rPr lang="en-US" altLang="ko-KR"/>
              <a:t>, </a:t>
            </a:r>
            <a:r>
              <a:rPr lang="ko-KR" altLang="en-US"/>
              <a:t>벨트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● 자동차 </a:t>
            </a:r>
            <a:r>
              <a:rPr lang="en-US" altLang="ko-KR"/>
              <a:t>- </a:t>
            </a:r>
            <a:r>
              <a:rPr lang="ko-KR" altLang="en-US"/>
              <a:t>가솔린</a:t>
            </a:r>
            <a:r>
              <a:rPr lang="en-US" altLang="ko-KR"/>
              <a:t>, </a:t>
            </a:r>
            <a:r>
              <a:rPr lang="ko-KR" altLang="en-US"/>
              <a:t>디젤</a:t>
            </a:r>
            <a:r>
              <a:rPr lang="en-US" altLang="ko-KR"/>
              <a:t>, </a:t>
            </a:r>
            <a:r>
              <a:rPr lang="ko-KR" altLang="en-US"/>
              <a:t>가스</a:t>
            </a:r>
            <a:r>
              <a:rPr lang="en-US" altLang="ko-KR"/>
              <a:t>, </a:t>
            </a:r>
            <a:r>
              <a:rPr lang="ko-KR" altLang="en-US"/>
              <a:t>엔진오일</a:t>
            </a:r>
            <a:r>
              <a:rPr lang="en-US" altLang="ko-KR"/>
              <a:t>, </a:t>
            </a:r>
            <a:r>
              <a:rPr lang="ko-KR" altLang="en-US"/>
              <a:t>타이어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9460858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73825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다형성을 코드로 작성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55C7E-1AF8-7A1D-57FE-6E0B1C099A3A}"/>
              </a:ext>
            </a:extLst>
          </p:cNvPr>
          <p:cNvSpPr txBox="1"/>
          <p:nvPr/>
        </p:nvSpPr>
        <p:spPr>
          <a:xfrm>
            <a:off x="7471059" y="505703"/>
            <a:ext cx="1061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ch13.Router</a:t>
            </a:r>
            <a:endParaRPr lang="ko-KR" altLang="en-US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8FFFE-6DCD-D1F2-7795-96B599313DE1}"/>
              </a:ext>
            </a:extLst>
          </p:cNvPr>
          <p:cNvSpPr txBox="1"/>
          <p:nvPr/>
        </p:nvSpPr>
        <p:spPr>
          <a:xfrm>
            <a:off x="827584" y="782702"/>
            <a:ext cx="7704856" cy="138499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"connect"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disconnect()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"disconnect"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78DE6-8372-AFEE-ED24-B35E52FFEBBE}"/>
              </a:ext>
            </a:extLst>
          </p:cNvPr>
          <p:cNvSpPr txBox="1"/>
          <p:nvPr/>
        </p:nvSpPr>
        <p:spPr>
          <a:xfrm>
            <a:off x="7227980" y="2563157"/>
            <a:ext cx="1304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ch13.Notebook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C2140-1D98-298B-61D8-027A64B0CAD6}"/>
              </a:ext>
            </a:extLst>
          </p:cNvPr>
          <p:cNvSpPr txBox="1"/>
          <p:nvPr/>
        </p:nvSpPr>
        <p:spPr>
          <a:xfrm>
            <a:off x="827584" y="2840156"/>
            <a:ext cx="7704856" cy="28931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Router router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fr-FR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setRouter(</a:t>
            </a:r>
            <a:r>
              <a:rPr lang="fr-FR" altLang="ko-KR" sz="1400" b="1">
                <a:solidFill>
                  <a:srgbClr val="FF0000"/>
                </a:solidFill>
                <a:latin typeface="Consolas" panose="020B0609020204030204" pitchFamily="49" charset="0"/>
              </a:rPr>
              <a:t>Router router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this.router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 b="1">
                <a:solidFill>
                  <a:srgbClr val="FF0000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this.router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.connect();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disconnect()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this.router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.disconnect();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06911-44E9-1CC5-5A4B-61BC8C3603BA}"/>
              </a:ext>
            </a:extLst>
          </p:cNvPr>
          <p:cNvSpPr/>
          <p:nvPr/>
        </p:nvSpPr>
        <p:spPr>
          <a:xfrm>
            <a:off x="3078041" y="3326130"/>
            <a:ext cx="1287266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586B750-AF7C-69E4-B14B-74AE9F069351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5400000">
            <a:off x="3621627" y="2267744"/>
            <a:ext cx="1158433" cy="958338"/>
          </a:xfrm>
          <a:prstGeom prst="bentConnector3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67483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73825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다형성을 코드로 작성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55C7E-1AF8-7A1D-57FE-6E0B1C099A3A}"/>
              </a:ext>
            </a:extLst>
          </p:cNvPr>
          <p:cNvSpPr txBox="1"/>
          <p:nvPr/>
        </p:nvSpPr>
        <p:spPr>
          <a:xfrm>
            <a:off x="2928339" y="686884"/>
            <a:ext cx="1061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ch13.Router</a:t>
            </a:r>
            <a:endParaRPr lang="ko-KR" altLang="en-US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8FFFE-6DCD-D1F2-7795-96B599313DE1}"/>
              </a:ext>
            </a:extLst>
          </p:cNvPr>
          <p:cNvSpPr txBox="1"/>
          <p:nvPr/>
        </p:nvSpPr>
        <p:spPr>
          <a:xfrm>
            <a:off x="827583" y="963885"/>
            <a:ext cx="3168353" cy="1384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"connect"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disconnect()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"disconnect"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78DE6-8372-AFEE-ED24-B35E52FFEBBE}"/>
              </a:ext>
            </a:extLst>
          </p:cNvPr>
          <p:cNvSpPr txBox="1"/>
          <p:nvPr/>
        </p:nvSpPr>
        <p:spPr>
          <a:xfrm>
            <a:off x="7227980" y="3212976"/>
            <a:ext cx="1304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ch13.Notebook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C2140-1D98-298B-61D8-027A64B0CAD6}"/>
              </a:ext>
            </a:extLst>
          </p:cNvPr>
          <p:cNvSpPr txBox="1"/>
          <p:nvPr/>
        </p:nvSpPr>
        <p:spPr>
          <a:xfrm>
            <a:off x="827584" y="3489975"/>
            <a:ext cx="7704856" cy="28931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Router router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fr-FR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setRouter(</a:t>
            </a:r>
            <a:r>
              <a:rPr lang="fr-FR" altLang="ko-KR" sz="1400" b="1">
                <a:solidFill>
                  <a:srgbClr val="FF0000"/>
                </a:solidFill>
                <a:latin typeface="Consolas" panose="020B0609020204030204" pitchFamily="49" charset="0"/>
              </a:rPr>
              <a:t>Router router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this.router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 b="1">
                <a:solidFill>
                  <a:srgbClr val="FF0000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this.router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.connect();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disconnect()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this.router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.disconnect();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06911-44E9-1CC5-5A4B-61BC8C3603BA}"/>
              </a:ext>
            </a:extLst>
          </p:cNvPr>
          <p:cNvSpPr/>
          <p:nvPr/>
        </p:nvSpPr>
        <p:spPr>
          <a:xfrm>
            <a:off x="3078041" y="3975949"/>
            <a:ext cx="1287266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586B750-AF7C-69E4-B14B-74AE9F069351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rot="5400000">
            <a:off x="4484153" y="2017289"/>
            <a:ext cx="1196182" cy="272113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B56893-301B-897B-275F-AA5BDC64F8FE}"/>
              </a:ext>
            </a:extLst>
          </p:cNvPr>
          <p:cNvSpPr txBox="1"/>
          <p:nvPr/>
        </p:nvSpPr>
        <p:spPr>
          <a:xfrm>
            <a:off x="6967716" y="686885"/>
            <a:ext cx="1564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ch13.IpTimeRouter</a:t>
            </a:r>
            <a:endParaRPr lang="ko-KR" altLang="en-US" sz="1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B40C8-0171-68E3-1214-8ECC0D632436}"/>
              </a:ext>
            </a:extLst>
          </p:cNvPr>
          <p:cNvSpPr txBox="1"/>
          <p:nvPr/>
        </p:nvSpPr>
        <p:spPr>
          <a:xfrm>
            <a:off x="4365306" y="963885"/>
            <a:ext cx="4155014" cy="181588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 spc="-4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 spc="-4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spc="-4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 spc="-40">
                <a:solidFill>
                  <a:srgbClr val="000000"/>
                </a:solidFill>
                <a:latin typeface="Consolas" panose="020B0609020204030204" pitchFamily="49" charset="0"/>
              </a:rPr>
              <a:t> IpTimeRouter </a:t>
            </a:r>
            <a:r>
              <a:rPr lang="en-US" altLang="ko-KR" sz="1400" b="1" spc="-40">
                <a:solidFill>
                  <a:srgbClr val="FF0000"/>
                </a:solidFill>
                <a:latin typeface="Consolas" panose="020B0609020204030204" pitchFamily="49" charset="0"/>
              </a:rPr>
              <a:t>extends Router</a:t>
            </a:r>
            <a:r>
              <a:rPr lang="en-US" altLang="ko-KR" sz="1400" spc="-4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"iptime connect"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disconnect()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"iptime disconnect"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062091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73825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다형성을 코드로 작성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8FFFE-6DCD-D1F2-7795-96B599313DE1}"/>
              </a:ext>
            </a:extLst>
          </p:cNvPr>
          <p:cNvSpPr txBox="1"/>
          <p:nvPr/>
        </p:nvSpPr>
        <p:spPr>
          <a:xfrm>
            <a:off x="827583" y="963885"/>
            <a:ext cx="7704856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Notebook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Notebook();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.setRouter(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Router());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.connect();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.disconnect();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Notebook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Notebook();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.setRouter(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IpTimeRouter());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.connect();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.disconnect();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Notebook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Notebook();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.setRouter(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AsusRouter());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.connect();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notebook3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.disconnect();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56893-301B-897B-275F-AA5BDC64F8FE}"/>
              </a:ext>
            </a:extLst>
          </p:cNvPr>
          <p:cNvSpPr txBox="1"/>
          <p:nvPr/>
        </p:nvSpPr>
        <p:spPr>
          <a:xfrm>
            <a:off x="6543113" y="686885"/>
            <a:ext cx="19893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ch13.PolymorphismMain</a:t>
            </a:r>
            <a:endParaRPr lang="ko-KR" altLang="en-US" sz="1200" b="1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55BB318-A9B6-6A4F-99DB-0BC486BE9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916832"/>
            <a:ext cx="2477342" cy="1736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811203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738250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다형성을 코드로 작성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55C7E-1AF8-7A1D-57FE-6E0B1C099A3A}"/>
              </a:ext>
            </a:extLst>
          </p:cNvPr>
          <p:cNvSpPr txBox="1"/>
          <p:nvPr/>
        </p:nvSpPr>
        <p:spPr>
          <a:xfrm>
            <a:off x="2928339" y="686884"/>
            <a:ext cx="1061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ch13.Router</a:t>
            </a:r>
            <a:endParaRPr lang="ko-KR" altLang="en-US" sz="1200" b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8FFFE-6DCD-D1F2-7795-96B599313DE1}"/>
              </a:ext>
            </a:extLst>
          </p:cNvPr>
          <p:cNvSpPr txBox="1"/>
          <p:nvPr/>
        </p:nvSpPr>
        <p:spPr>
          <a:xfrm>
            <a:off x="827583" y="963885"/>
            <a:ext cx="3168353" cy="138499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"connect"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disconnect()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"disconnect"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A78DE6-8372-AFEE-ED24-B35E52FFEBBE}"/>
              </a:ext>
            </a:extLst>
          </p:cNvPr>
          <p:cNvSpPr txBox="1"/>
          <p:nvPr/>
        </p:nvSpPr>
        <p:spPr>
          <a:xfrm>
            <a:off x="7227980" y="3212976"/>
            <a:ext cx="13044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ch13.Notebook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8C2140-1D98-298B-61D8-027A64B0CAD6}"/>
              </a:ext>
            </a:extLst>
          </p:cNvPr>
          <p:cNvSpPr txBox="1"/>
          <p:nvPr/>
        </p:nvSpPr>
        <p:spPr>
          <a:xfrm>
            <a:off x="827584" y="3489975"/>
            <a:ext cx="7704856" cy="28931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Router router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fr-FR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setRouter(</a:t>
            </a:r>
            <a:r>
              <a:rPr lang="fr-FR" altLang="ko-KR" sz="1400" b="1">
                <a:solidFill>
                  <a:srgbClr val="FF0000"/>
                </a:solidFill>
                <a:latin typeface="Consolas" panose="020B0609020204030204" pitchFamily="49" charset="0"/>
              </a:rPr>
              <a:t>Router router</a:t>
            </a:r>
            <a:r>
              <a:rPr lang="fr-FR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this.router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400" b="1">
                <a:solidFill>
                  <a:srgbClr val="FF0000"/>
                </a:solidFill>
                <a:latin typeface="Consolas" panose="020B0609020204030204" pitchFamily="49" charset="0"/>
              </a:rPr>
              <a:t>router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this.router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.connect();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disconnect()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 b="1">
                <a:solidFill>
                  <a:schemeClr val="accent5"/>
                </a:solidFill>
                <a:latin typeface="Consolas" panose="020B0609020204030204" pitchFamily="49" charset="0"/>
              </a:rPr>
              <a:t>this.router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.disconnect();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E06911-44E9-1CC5-5A4B-61BC8C3603BA}"/>
              </a:ext>
            </a:extLst>
          </p:cNvPr>
          <p:cNvSpPr/>
          <p:nvPr/>
        </p:nvSpPr>
        <p:spPr>
          <a:xfrm>
            <a:off x="3078041" y="3975949"/>
            <a:ext cx="1287266" cy="2133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8586B750-AF7C-69E4-B14B-74AE9F069351}"/>
              </a:ext>
            </a:extLst>
          </p:cNvPr>
          <p:cNvCxnSpPr>
            <a:cxnSpLocks/>
            <a:stCxn id="12" idx="2"/>
            <a:endCxn id="7" idx="0"/>
          </p:cNvCxnSpPr>
          <p:nvPr/>
        </p:nvCxnSpPr>
        <p:spPr>
          <a:xfrm rot="5400000">
            <a:off x="4484153" y="2017289"/>
            <a:ext cx="1196182" cy="272113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EB56893-301B-897B-275F-AA5BDC64F8FE}"/>
              </a:ext>
            </a:extLst>
          </p:cNvPr>
          <p:cNvSpPr txBox="1"/>
          <p:nvPr/>
        </p:nvSpPr>
        <p:spPr>
          <a:xfrm>
            <a:off x="7128017" y="686885"/>
            <a:ext cx="1404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ch13.AsusRouter</a:t>
            </a:r>
            <a:endParaRPr lang="ko-KR" altLang="en-US" sz="1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9B40C8-0171-68E3-1214-8ECC0D632436}"/>
              </a:ext>
            </a:extLst>
          </p:cNvPr>
          <p:cNvSpPr txBox="1"/>
          <p:nvPr/>
        </p:nvSpPr>
        <p:spPr>
          <a:xfrm>
            <a:off x="4365306" y="963885"/>
            <a:ext cx="4155014" cy="1815882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AsusRouter </a:t>
            </a:r>
            <a:r>
              <a:rPr lang="en-US" altLang="ko-KR" sz="1400" b="1">
                <a:solidFill>
                  <a:srgbClr val="FF0000"/>
                </a:solidFill>
                <a:latin typeface="Consolas" panose="020B0609020204030204" pitchFamily="49" charset="0"/>
              </a:rPr>
              <a:t>extends Router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"asus connect"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String disconnect()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"asus disconnect"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07963927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2440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자동 타입 변환</a:t>
            </a:r>
            <a:r>
              <a:rPr lang="en-US" altLang="ko-KR" dirty="0"/>
              <a:t>(Up Casting)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프로그램 실행 도중에 자동 타입 변환이 일어나는 것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10" y="1232817"/>
            <a:ext cx="3143250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8647" y="1161380"/>
            <a:ext cx="48863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747" y="3796630"/>
            <a:ext cx="4356100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20405"/>
            <a:ext cx="5546725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377655"/>
            <a:ext cx="220027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975484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10510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자동 타입 변환</a:t>
            </a:r>
            <a:r>
              <a:rPr lang="en-US" altLang="ko-KR" dirty="0"/>
              <a:t>(Up Casting)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바로 위의 부모가 아니더라도 상속 계층의 상위면 자동 타입 변환 가능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변환 후에는 부모 클래스 멤버만 접근 가능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628800"/>
            <a:ext cx="7856538" cy="37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3391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7864" y="332656"/>
            <a:ext cx="220925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주석 </a:t>
            </a:r>
            <a:r>
              <a:rPr lang="en-US" altLang="ko-KR" dirty="0"/>
              <a:t>(Comment)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8816280" y="6453336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7584" y="836712"/>
            <a:ext cx="7704856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작성자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: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개발자</a:t>
            </a: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작성일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: 20XX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년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XX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월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XX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일 </a:t>
            </a: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작성이유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: System.out.println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메소드 기능 테스트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Comment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3F5FBF"/>
                </a:solidFill>
                <a:latin typeface="Consolas" panose="020B0609020204030204" pitchFamily="49" charset="0"/>
              </a:rPr>
              <a:t>/**</a:t>
            </a:r>
          </a:p>
          <a:p>
            <a:pPr algn="l"/>
            <a:r>
              <a:rPr lang="ko-KR" altLang="en-US" sz="1800">
                <a:solidFill>
                  <a:srgbClr val="3F5FBF"/>
                </a:solidFill>
                <a:latin typeface="Consolas" panose="020B0609020204030204" pitchFamily="49" charset="0"/>
              </a:rPr>
              <a:t>   * 주석 사용법</a:t>
            </a:r>
          </a:p>
          <a:p>
            <a:pPr algn="l"/>
            <a:r>
              <a:rPr lang="ko-KR" altLang="en-US" sz="1800">
                <a:solidFill>
                  <a:srgbClr val="3F5FBF"/>
                </a:solidFill>
                <a:latin typeface="Consolas" panose="020B0609020204030204" pitchFamily="49" charset="0"/>
              </a:rPr>
              <a:t>   *</a:t>
            </a:r>
            <a:r>
              <a:rPr lang="en-US" altLang="ko-KR" sz="1800">
                <a:solidFill>
                  <a:srgbClr val="3F5FB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/*</a:t>
            </a:r>
          </a:p>
          <a:p>
            <a:pPr algn="l"/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     * 여러줄 주석</a:t>
            </a:r>
          </a:p>
          <a:p>
            <a:pPr algn="l"/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     *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E2B13-A693-F627-3652-0AC1569D9779}"/>
              </a:ext>
            </a:extLst>
          </p:cNvPr>
          <p:cNvSpPr txBox="1"/>
          <p:nvPr/>
        </p:nvSpPr>
        <p:spPr>
          <a:xfrm>
            <a:off x="7244908" y="559713"/>
            <a:ext cx="12875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ch01.Comment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749624654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428911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강제 타입 변환</a:t>
            </a:r>
            <a:r>
              <a:rPr lang="en-US" altLang="ko-KR" dirty="0"/>
              <a:t>(Down Casting)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부모 타입을 자식 타입으로 변환하는 것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조건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자식 타입을 부모 타입으로 자동 변환 후</a:t>
            </a:r>
            <a:r>
              <a:rPr lang="en-US" altLang="ko-KR" dirty="0"/>
              <a:t>, </a:t>
            </a:r>
            <a:r>
              <a:rPr lang="ko-KR" altLang="en-US" dirty="0"/>
              <a:t>다시 자식 타입으로 변환할 때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강제 타입 변환 이 필요한 경우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자식 타입이 부모 타입으로 자동 변환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</a:t>
            </a:r>
            <a:r>
              <a:rPr lang="en-US" altLang="ko-KR" dirty="0"/>
              <a:t>(Up Casting </a:t>
            </a:r>
            <a:r>
              <a:rPr lang="ko-KR" altLang="en-US" dirty="0"/>
              <a:t>상태에서는 부모 타입에 선언된 필드와 </a:t>
            </a:r>
            <a:r>
              <a:rPr lang="ko-KR" altLang="en-US" dirty="0" err="1"/>
              <a:t>메소드만</a:t>
            </a:r>
            <a:r>
              <a:rPr lang="ko-KR" altLang="en-US" dirty="0"/>
              <a:t> 사용 가능</a:t>
            </a:r>
            <a:r>
              <a:rPr lang="en-US" altLang="ko-KR" dirty="0"/>
              <a:t>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자식 타입에 선언된 필드와 </a:t>
            </a:r>
            <a:r>
              <a:rPr lang="ko-KR" altLang="en-US" dirty="0" err="1"/>
              <a:t>메소드를</a:t>
            </a:r>
            <a:r>
              <a:rPr lang="ko-KR" altLang="en-US" dirty="0"/>
              <a:t> 다시 사용해야 할 경우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500062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7492125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95602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객체 타입 확인 </a:t>
            </a:r>
            <a:r>
              <a:rPr lang="en-US" altLang="ko-KR" dirty="0"/>
              <a:t>(</a:t>
            </a:r>
            <a:r>
              <a:rPr lang="en-US" altLang="ko-KR" dirty="0" err="1"/>
              <a:t>instanceof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부모 타입이면 모두 자식 타입으로 강제 타입 변환할 수 있는 것 아님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Child </a:t>
            </a:r>
            <a:r>
              <a:rPr lang="ko-KR" altLang="en-US" dirty="0"/>
              <a:t>클래스가 </a:t>
            </a:r>
            <a:r>
              <a:rPr lang="en-US" altLang="ko-KR" dirty="0"/>
              <a:t>Parent </a:t>
            </a:r>
            <a:r>
              <a:rPr lang="ko-KR" altLang="en-US" dirty="0"/>
              <a:t>클래스의 자식이 아닌 경우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</a:t>
            </a:r>
            <a:r>
              <a:rPr lang="en-US" altLang="ko-KR" dirty="0" err="1"/>
              <a:t>ClassCastException</a:t>
            </a:r>
            <a:r>
              <a:rPr lang="en-US" altLang="ko-KR" dirty="0"/>
              <a:t> </a:t>
            </a:r>
            <a:r>
              <a:rPr lang="ko-KR" altLang="en-US" dirty="0"/>
              <a:t>예외 발생 가능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먼저 자식 타입인지 확인 후 강제 타입 실행해야 함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2060848"/>
            <a:ext cx="5743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63" y="3684266"/>
            <a:ext cx="6307137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6859795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422225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추상 클래스</a:t>
            </a:r>
            <a:r>
              <a:rPr lang="en-US" altLang="ko-KR" dirty="0"/>
              <a:t>(abstract class)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추상</a:t>
            </a:r>
            <a:r>
              <a:rPr lang="en-US" altLang="ko-KR" dirty="0"/>
              <a:t>(abstract)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실체들 간에 공통되는 특성을 추출한 것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 예</a:t>
            </a:r>
            <a:r>
              <a:rPr lang="en-US" altLang="ko-KR" dirty="0"/>
              <a:t>1) </a:t>
            </a:r>
            <a:r>
              <a:rPr lang="ko-KR" altLang="en-US" dirty="0"/>
              <a:t>새</a:t>
            </a:r>
            <a:r>
              <a:rPr lang="en-US" altLang="ko-KR" dirty="0"/>
              <a:t>, </a:t>
            </a:r>
            <a:r>
              <a:rPr lang="ko-KR" altLang="en-US" dirty="0"/>
              <a:t>곤충</a:t>
            </a:r>
            <a:r>
              <a:rPr lang="en-US" altLang="ko-KR" dirty="0"/>
              <a:t>, </a:t>
            </a:r>
            <a:r>
              <a:rPr lang="ko-KR" altLang="en-US" dirty="0"/>
              <a:t>물고기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ko-KR" altLang="en-US" dirty="0"/>
              <a:t> 동물 </a:t>
            </a:r>
            <a:r>
              <a:rPr lang="en-US" altLang="ko-KR" dirty="0"/>
              <a:t>(</a:t>
            </a:r>
            <a:r>
              <a:rPr lang="ko-KR" altLang="en-US" dirty="0"/>
              <a:t>추상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   예</a:t>
            </a:r>
            <a:r>
              <a:rPr lang="en-US" altLang="ko-KR" dirty="0"/>
              <a:t>2) </a:t>
            </a:r>
            <a:r>
              <a:rPr lang="ko-KR" altLang="en-US" dirty="0"/>
              <a:t>삼성</a:t>
            </a:r>
            <a:r>
              <a:rPr lang="en-US" altLang="ko-KR" dirty="0"/>
              <a:t>, </a:t>
            </a:r>
            <a:r>
              <a:rPr lang="ko-KR" altLang="en-US" dirty="0"/>
              <a:t>현대</a:t>
            </a:r>
            <a:r>
              <a:rPr lang="en-US" altLang="ko-KR" dirty="0"/>
              <a:t>, LG </a:t>
            </a:r>
            <a:r>
              <a:rPr lang="en-US" altLang="ko-KR" dirty="0">
                <a:sym typeface="Wingdings" pitchFamily="2" charset="2"/>
              </a:rPr>
              <a:t></a:t>
            </a:r>
            <a:r>
              <a:rPr lang="en-US" altLang="ko-KR" dirty="0"/>
              <a:t> </a:t>
            </a:r>
            <a:r>
              <a:rPr lang="ko-KR" altLang="en-US" dirty="0"/>
              <a:t>회사 </a:t>
            </a:r>
            <a:r>
              <a:rPr lang="en-US" altLang="ko-KR" dirty="0"/>
              <a:t>(</a:t>
            </a:r>
            <a:r>
              <a:rPr lang="ko-KR" altLang="en-US" dirty="0"/>
              <a:t>추상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추상 클래스 </a:t>
            </a:r>
            <a:r>
              <a:rPr lang="en-US" altLang="ko-KR" dirty="0"/>
              <a:t>(abstract class)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실체 클래스들의 공통되는 필드와 </a:t>
            </a:r>
            <a:r>
              <a:rPr lang="ko-KR" altLang="en-US" dirty="0" err="1"/>
              <a:t>메소드</a:t>
            </a:r>
            <a:r>
              <a:rPr lang="ko-KR" altLang="en-US" dirty="0"/>
              <a:t> 정의한 클래스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추상 클래스는 실체 클래스의 부모 클래스 역할 </a:t>
            </a:r>
            <a:r>
              <a:rPr lang="en-US" altLang="ko-KR" dirty="0"/>
              <a:t>(</a:t>
            </a:r>
            <a:r>
              <a:rPr lang="ko-KR" altLang="en-US" dirty="0"/>
              <a:t>단독 객체 </a:t>
            </a:r>
            <a:r>
              <a:rPr lang="en-US" altLang="ko-KR" dirty="0"/>
              <a:t>X) 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4534272"/>
            <a:ext cx="5751513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65225" y="4077072"/>
            <a:ext cx="3786188" cy="2762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en-US" altLang="ko-KR" sz="1200" b="1" dirty="0">
                <a:latin typeface="+mn-ea"/>
              </a:rPr>
              <a:t>*</a:t>
            </a:r>
            <a:r>
              <a:rPr lang="ko-KR" altLang="en-US" sz="1200" b="1" dirty="0">
                <a:latin typeface="+mn-ea"/>
              </a:rPr>
              <a:t>실체 클래스</a:t>
            </a:r>
            <a:r>
              <a:rPr lang="en-US" altLang="ko-KR" sz="1200" b="1" dirty="0">
                <a:latin typeface="+mn-ea"/>
              </a:rPr>
              <a:t>: </a:t>
            </a:r>
            <a:r>
              <a:rPr lang="ko-KR" altLang="en-US" sz="1200" b="1" dirty="0">
                <a:latin typeface="+mn-ea"/>
              </a:rPr>
              <a:t>객체를 만들어 사용할 수 있는 클래스</a:t>
            </a:r>
            <a:r>
              <a:rPr lang="en-US" altLang="ko-KR" sz="1200" b="1" dirty="0">
                <a:latin typeface="+mn-ea"/>
              </a:rPr>
              <a:t> 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81831751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4850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추상 클래스</a:t>
            </a:r>
            <a:r>
              <a:rPr lang="en-US" altLang="ko-KR" dirty="0"/>
              <a:t>(abstract class)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실체</a:t>
            </a:r>
            <a:r>
              <a:rPr lang="en-US" altLang="ko-KR" dirty="0"/>
              <a:t>(</a:t>
            </a:r>
            <a:r>
              <a:rPr lang="ko-KR" altLang="en-US" dirty="0"/>
              <a:t>구현</a:t>
            </a:r>
            <a:r>
              <a:rPr lang="en-US" altLang="ko-KR" dirty="0"/>
              <a:t>) </a:t>
            </a:r>
            <a:r>
              <a:rPr lang="ko-KR" altLang="en-US" dirty="0"/>
              <a:t>클래스에 반드시 존재해야 할 필드와 </a:t>
            </a:r>
            <a:r>
              <a:rPr lang="ko-KR" altLang="en-US" dirty="0" err="1"/>
              <a:t>메소드를</a:t>
            </a:r>
            <a:r>
              <a:rPr lang="ko-KR" altLang="en-US" dirty="0"/>
              <a:t> 선언</a:t>
            </a:r>
            <a:r>
              <a:rPr lang="en-US" altLang="ko-KR" dirty="0"/>
              <a:t>(</a:t>
            </a:r>
            <a:r>
              <a:rPr lang="ko-KR" altLang="en-US" dirty="0" err="1"/>
              <a:t>설계규격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공통된 내용은 상속받아 사용하고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구현 클래스 내에서 다른 부분 수정</a:t>
            </a:r>
            <a:endParaRPr lang="en-US" altLang="ko-KR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    ● 일반 상속과의 차이점은 </a:t>
            </a:r>
            <a:r>
              <a:rPr lang="ko-KR" altLang="en-US" b="1" dirty="0">
                <a:solidFill>
                  <a:srgbClr val="FF0000"/>
                </a:solidFill>
              </a:rPr>
              <a:t>각자 다른 부분을 반드시 수정해야 한다는 강제성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097123"/>
            <a:ext cx="4135072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8076A3F-EB81-4A19-AF43-98B1A42E5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19535"/>
            <a:ext cx="3447143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6D8B4632-7270-4A84-B55F-A486032EB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1" y="3892156"/>
            <a:ext cx="4210208" cy="2417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314622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48501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추상 클래스</a:t>
            </a:r>
            <a:r>
              <a:rPr lang="en-US" altLang="ko-KR" dirty="0"/>
              <a:t>(abstract class)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</a:t>
            </a:r>
            <a:r>
              <a:rPr lang="en-US" altLang="ko-KR" dirty="0">
                <a:latin typeface="+mn-ea"/>
              </a:rPr>
              <a:t> abstract </a:t>
            </a:r>
            <a:r>
              <a:rPr lang="ko-KR" altLang="en-US" dirty="0">
                <a:latin typeface="+mn-ea"/>
              </a:rPr>
              <a:t>키워드를 사용하여 반드시 구현해야 하는 부분을 명시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</a:t>
            </a:r>
            <a:r>
              <a:rPr lang="en-US" altLang="ko-KR" dirty="0">
                <a:latin typeface="+mn-ea"/>
              </a:rPr>
              <a:t>abstract </a:t>
            </a:r>
            <a:r>
              <a:rPr lang="ko-KR" altLang="en-US" dirty="0">
                <a:latin typeface="+mn-ea"/>
              </a:rPr>
              <a:t>가 사용된 </a:t>
            </a:r>
            <a:r>
              <a:rPr lang="ko-KR" altLang="en-US" dirty="0" err="1">
                <a:latin typeface="+mn-ea"/>
              </a:rPr>
              <a:t>메소드는</a:t>
            </a:r>
            <a:r>
              <a:rPr lang="ko-KR" altLang="en-US" dirty="0">
                <a:latin typeface="+mn-ea"/>
              </a:rPr>
              <a:t> 중괄호 사용 불가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미완성 상태로 남겨둠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● 추상 클래스를 상속받을 구현 클래스에서 반드시 실행 내용을 완성해야 됨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16" y="2159151"/>
            <a:ext cx="7162800" cy="1219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930" y="3401463"/>
            <a:ext cx="5829300" cy="189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4176675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66130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추상 클래스 </a:t>
            </a:r>
            <a:r>
              <a:rPr lang="ko-KR" altLang="en-US"/>
              <a:t>사용 </a:t>
            </a:r>
            <a:r>
              <a:rPr lang="en-US" altLang="ko-KR" dirty="0"/>
              <a:t>-</a:t>
            </a:r>
            <a:r>
              <a:rPr lang="en-US" altLang="ko-KR"/>
              <a:t> </a:t>
            </a:r>
            <a:r>
              <a:rPr lang="en-US" altLang="ko-KR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719EC-DBEA-F54A-09C0-78A2534046E3}"/>
              </a:ext>
            </a:extLst>
          </p:cNvPr>
          <p:cNvSpPr txBox="1"/>
          <p:nvPr/>
        </p:nvSpPr>
        <p:spPr>
          <a:xfrm>
            <a:off x="827583" y="937425"/>
            <a:ext cx="7704856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sound();</a:t>
            </a:r>
            <a:endParaRPr lang="en-US" altLang="ko-KR" sz="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05E17-F31D-2B25-CF1D-FFBA75B6CD37}"/>
              </a:ext>
            </a:extLst>
          </p:cNvPr>
          <p:cNvSpPr txBox="1"/>
          <p:nvPr/>
        </p:nvSpPr>
        <p:spPr>
          <a:xfrm>
            <a:off x="7448489" y="660425"/>
            <a:ext cx="10839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ch13.Animal</a:t>
            </a:r>
            <a:endParaRPr lang="ko-KR" altLang="en-US" sz="12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669E80-6374-2CAE-FACF-E9D685544B61}"/>
              </a:ext>
            </a:extLst>
          </p:cNvPr>
          <p:cNvSpPr txBox="1"/>
          <p:nvPr/>
        </p:nvSpPr>
        <p:spPr>
          <a:xfrm>
            <a:off x="827583" y="1740545"/>
            <a:ext cx="3744417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sound()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야옹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A9E22-76F2-0168-E921-6D5DBC375476}"/>
              </a:ext>
            </a:extLst>
          </p:cNvPr>
          <p:cNvSpPr txBox="1"/>
          <p:nvPr/>
        </p:nvSpPr>
        <p:spPr>
          <a:xfrm>
            <a:off x="3764493" y="1463546"/>
            <a:ext cx="813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ch13.Cat</a:t>
            </a:r>
            <a:endParaRPr lang="ko-KR" altLang="en-US" sz="12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A30EA-FCD2-7D51-9C34-2299A9E0897C}"/>
              </a:ext>
            </a:extLst>
          </p:cNvPr>
          <p:cNvSpPr txBox="1"/>
          <p:nvPr/>
        </p:nvSpPr>
        <p:spPr>
          <a:xfrm>
            <a:off x="4788022" y="1740545"/>
            <a:ext cx="3744417" cy="95410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sound()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멍멍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17173-AD6A-5666-6F7B-50C444CBBE8D}"/>
              </a:ext>
            </a:extLst>
          </p:cNvPr>
          <p:cNvSpPr txBox="1"/>
          <p:nvPr/>
        </p:nvSpPr>
        <p:spPr>
          <a:xfrm>
            <a:off x="7715292" y="1463546"/>
            <a:ext cx="878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ch13.Dog</a:t>
            </a:r>
            <a:endParaRPr lang="ko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2E478-78AB-6B84-326E-08A215E2A47C}"/>
              </a:ext>
            </a:extLst>
          </p:cNvPr>
          <p:cNvSpPr txBox="1"/>
          <p:nvPr/>
        </p:nvSpPr>
        <p:spPr>
          <a:xfrm>
            <a:off x="827583" y="3405439"/>
            <a:ext cx="7704856" cy="1169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Animal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animal1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Cat();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animal1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.sound();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Animal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animal2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Dog();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animal2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.sound();</a:t>
            </a:r>
            <a:endParaRPr lang="en-US" altLang="ko-KR" sz="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6C330-42C5-C6B3-47EF-601DAE0F2BDD}"/>
              </a:ext>
            </a:extLst>
          </p:cNvPr>
          <p:cNvSpPr txBox="1"/>
          <p:nvPr/>
        </p:nvSpPr>
        <p:spPr>
          <a:xfrm>
            <a:off x="7081402" y="3128439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ch13.AnimalMain</a:t>
            </a:r>
            <a:endParaRPr lang="ko-KR" altLang="en-US" sz="1200" b="1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21DE5D1-647E-1E7C-D467-ABA06113C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14" y="4798412"/>
            <a:ext cx="2676525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6743752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66130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추상 클래스 </a:t>
            </a:r>
            <a:r>
              <a:rPr lang="ko-KR" altLang="en-US"/>
              <a:t>사용 </a:t>
            </a:r>
            <a:r>
              <a:rPr lang="en-US" altLang="ko-KR"/>
              <a:t>- 2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5719EC-DBEA-F54A-09C0-78A2534046E3}"/>
              </a:ext>
            </a:extLst>
          </p:cNvPr>
          <p:cNvSpPr txBox="1"/>
          <p:nvPr/>
        </p:nvSpPr>
        <p:spPr>
          <a:xfrm>
            <a:off x="827583" y="937425"/>
            <a:ext cx="7704856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area(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0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F05E17-F31D-2B25-CF1D-FFBA75B6CD37}"/>
              </a:ext>
            </a:extLst>
          </p:cNvPr>
          <p:cNvSpPr txBox="1"/>
          <p:nvPr/>
        </p:nvSpPr>
        <p:spPr>
          <a:xfrm>
            <a:off x="7503760" y="660425"/>
            <a:ext cx="10286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ch13.Figure</a:t>
            </a:r>
            <a:endParaRPr lang="ko-KR" altLang="en-US" sz="12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669E80-6374-2CAE-FACF-E9D685544B61}"/>
              </a:ext>
            </a:extLst>
          </p:cNvPr>
          <p:cNvSpPr txBox="1"/>
          <p:nvPr/>
        </p:nvSpPr>
        <p:spPr>
          <a:xfrm>
            <a:off x="827583" y="1740545"/>
            <a:ext cx="3744417" cy="1169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area(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삼각형의 넓이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+ 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/ 2));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6A9E22-76F2-0168-E921-6D5DBC375476}"/>
              </a:ext>
            </a:extLst>
          </p:cNvPr>
          <p:cNvSpPr txBox="1"/>
          <p:nvPr/>
        </p:nvSpPr>
        <p:spPr>
          <a:xfrm>
            <a:off x="3425618" y="1463546"/>
            <a:ext cx="1151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ch13.Triangle</a:t>
            </a:r>
            <a:endParaRPr lang="ko-KR" altLang="en-US" sz="12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A30EA-FCD2-7D51-9C34-2299A9E0897C}"/>
              </a:ext>
            </a:extLst>
          </p:cNvPr>
          <p:cNvSpPr txBox="1"/>
          <p:nvPr/>
        </p:nvSpPr>
        <p:spPr>
          <a:xfrm>
            <a:off x="4788022" y="1740545"/>
            <a:ext cx="3744417" cy="1169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area(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사각형의 넓이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+ 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A17173-AD6A-5666-6F7B-50C444CBBE8D}"/>
              </a:ext>
            </a:extLst>
          </p:cNvPr>
          <p:cNvSpPr txBox="1"/>
          <p:nvPr/>
        </p:nvSpPr>
        <p:spPr>
          <a:xfrm>
            <a:off x="7229583" y="1463546"/>
            <a:ext cx="13644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ch13.Quadangle</a:t>
            </a:r>
            <a:endParaRPr lang="ko-KR" altLang="en-US" sz="1200" b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12E478-78AB-6B84-326E-08A215E2A47C}"/>
              </a:ext>
            </a:extLst>
          </p:cNvPr>
          <p:cNvSpPr txBox="1"/>
          <p:nvPr/>
        </p:nvSpPr>
        <p:spPr>
          <a:xfrm>
            <a:off x="827583" y="3405439"/>
            <a:ext cx="7704856" cy="1169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Figure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fig1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Triangle();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fig1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.area(200, 100);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Figure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fig2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Quadangle();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fig2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.area(200, 100);</a:t>
            </a:r>
            <a:endParaRPr lang="en-US" altLang="ko-KR" sz="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6C330-42C5-C6B3-47EF-601DAE0F2BDD}"/>
              </a:ext>
            </a:extLst>
          </p:cNvPr>
          <p:cNvSpPr txBox="1"/>
          <p:nvPr/>
        </p:nvSpPr>
        <p:spPr>
          <a:xfrm>
            <a:off x="7136672" y="3128439"/>
            <a:ext cx="1395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ch13.FigureMain</a:t>
            </a:r>
            <a:endParaRPr lang="ko-KR" altLang="en-US" sz="12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E96A71C-0E33-6912-9ED4-1C73C7303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076" y="4793332"/>
            <a:ext cx="2676525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1226669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66130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추상 클래스 </a:t>
            </a:r>
            <a:r>
              <a:rPr lang="ko-KR" altLang="en-US"/>
              <a:t>사용 </a:t>
            </a:r>
            <a:r>
              <a:rPr lang="en-US" altLang="ko-KR"/>
              <a:t>- 3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FE3F3B-C603-E764-FD4A-875D7D48C711}"/>
              </a:ext>
            </a:extLst>
          </p:cNvPr>
          <p:cNvSpPr txBox="1"/>
          <p:nvPr/>
        </p:nvSpPr>
        <p:spPr>
          <a:xfrm>
            <a:off x="827583" y="937425"/>
            <a:ext cx="7704856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sound();</a:t>
            </a:r>
            <a:endParaRPr lang="en-US" altLang="ko-KR" sz="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11B5DA-83F5-30F5-AD03-7D87764331AA}"/>
              </a:ext>
            </a:extLst>
          </p:cNvPr>
          <p:cNvSpPr txBox="1"/>
          <p:nvPr/>
        </p:nvSpPr>
        <p:spPr>
          <a:xfrm>
            <a:off x="7717793" y="660425"/>
            <a:ext cx="814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ch13.Car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844113-1747-E88A-337C-D0E3220D1FC3}"/>
              </a:ext>
            </a:extLst>
          </p:cNvPr>
          <p:cNvSpPr txBox="1"/>
          <p:nvPr/>
        </p:nvSpPr>
        <p:spPr>
          <a:xfrm>
            <a:off x="827583" y="1740545"/>
            <a:ext cx="3744417" cy="18158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move()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"100km/h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이동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openSunloof()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썬루프 열림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ED430C-667B-CB32-C238-1C7AE311A81C}"/>
              </a:ext>
            </a:extLst>
          </p:cNvPr>
          <p:cNvSpPr txBox="1"/>
          <p:nvPr/>
        </p:nvSpPr>
        <p:spPr>
          <a:xfrm>
            <a:off x="3290068" y="1463546"/>
            <a:ext cx="1287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ch13.SportsCar</a:t>
            </a:r>
            <a:endParaRPr lang="ko-KR" altLang="en-US" sz="1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0BD5CE-6FC2-6FAC-1B84-02CF455BF9B0}"/>
              </a:ext>
            </a:extLst>
          </p:cNvPr>
          <p:cNvSpPr txBox="1"/>
          <p:nvPr/>
        </p:nvSpPr>
        <p:spPr>
          <a:xfrm>
            <a:off x="4788022" y="1740545"/>
            <a:ext cx="3744417" cy="181588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move()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"50km/h 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이동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load()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짐 실음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8233A-B0A0-D1C4-B35F-037D81B26957}"/>
              </a:ext>
            </a:extLst>
          </p:cNvPr>
          <p:cNvSpPr txBox="1"/>
          <p:nvPr/>
        </p:nvSpPr>
        <p:spPr>
          <a:xfrm>
            <a:off x="7629821" y="1463546"/>
            <a:ext cx="9642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ch13.Truck</a:t>
            </a:r>
            <a:endParaRPr lang="ko-KR" altLang="en-US" sz="12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8C25F7-B3BD-B341-3471-5C2E6FB716E3}"/>
              </a:ext>
            </a:extLst>
          </p:cNvPr>
          <p:cNvSpPr txBox="1"/>
          <p:nvPr/>
        </p:nvSpPr>
        <p:spPr>
          <a:xfrm>
            <a:off x="827583" y="4120439"/>
            <a:ext cx="7704856" cy="160043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Car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car1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SportsCar();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car1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.move();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((SportsCar)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car1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).openSunloof();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Car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Truck();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.move();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((Truck)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car2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).load();</a:t>
            </a:r>
            <a:endParaRPr lang="en-US" altLang="ko-KR" sz="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C93552-616A-C0FC-DE6B-ABF174D9B147}"/>
              </a:ext>
            </a:extLst>
          </p:cNvPr>
          <p:cNvSpPr txBox="1"/>
          <p:nvPr/>
        </p:nvSpPr>
        <p:spPr>
          <a:xfrm>
            <a:off x="7350706" y="3843439"/>
            <a:ext cx="1181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ch13.CarMain</a:t>
            </a:r>
            <a:endParaRPr lang="ko-KR" altLang="en-US" sz="12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5B7644-265E-0BF3-69C7-7526FFE61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443" y="5039624"/>
            <a:ext cx="2676525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366062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66130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추상 클래스 </a:t>
            </a:r>
            <a:r>
              <a:rPr lang="ko-KR" altLang="en-US"/>
              <a:t>사용 </a:t>
            </a:r>
            <a:r>
              <a:rPr lang="en-US" altLang="ko-KR"/>
              <a:t>- 4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925B51-25B1-FD87-6EFF-1F4857596BBE}"/>
              </a:ext>
            </a:extLst>
          </p:cNvPr>
          <p:cNvSpPr txBox="1"/>
          <p:nvPr/>
        </p:nvSpPr>
        <p:spPr>
          <a:xfrm>
            <a:off x="827583" y="937425"/>
            <a:ext cx="7704856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AbstractParent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walk();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4CBD1B-92C5-BB97-B06D-AAFDBD9085F5}"/>
              </a:ext>
            </a:extLst>
          </p:cNvPr>
          <p:cNvSpPr txBox="1"/>
          <p:nvPr/>
        </p:nvSpPr>
        <p:spPr>
          <a:xfrm>
            <a:off x="6874870" y="660425"/>
            <a:ext cx="16575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ch13.AbstractParent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A43644-D2A0-2F5B-2A9B-E185CD2CDB29}"/>
              </a:ext>
            </a:extLst>
          </p:cNvPr>
          <p:cNvSpPr txBox="1"/>
          <p:nvPr/>
        </p:nvSpPr>
        <p:spPr>
          <a:xfrm>
            <a:off x="827583" y="2309971"/>
            <a:ext cx="7704856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AbstractChild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AbstractParent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run();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5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71DFE-0FC1-8C6D-372D-3A1199A4CE4C}"/>
              </a:ext>
            </a:extLst>
          </p:cNvPr>
          <p:cNvSpPr txBox="1"/>
          <p:nvPr/>
        </p:nvSpPr>
        <p:spPr>
          <a:xfrm>
            <a:off x="7037223" y="2032972"/>
            <a:ext cx="1556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ch13.AbstractChild</a:t>
            </a:r>
            <a:endParaRPr lang="ko-KR" altLang="en-US" sz="12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A4C299-8C7D-671B-589D-D05A8075F026}"/>
              </a:ext>
            </a:extLst>
          </p:cNvPr>
          <p:cNvSpPr txBox="1"/>
          <p:nvPr/>
        </p:nvSpPr>
        <p:spPr>
          <a:xfrm>
            <a:off x="827583" y="3682517"/>
            <a:ext cx="7704856" cy="280076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AbstractImpl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AbstractChild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run() {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코드 작성 *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walk() {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/*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코드 작성 *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3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6453A1-7080-EDFD-53EE-74048BB3B40F}"/>
              </a:ext>
            </a:extLst>
          </p:cNvPr>
          <p:cNvSpPr txBox="1"/>
          <p:nvPr/>
        </p:nvSpPr>
        <p:spPr>
          <a:xfrm>
            <a:off x="7017282" y="3405517"/>
            <a:ext cx="15151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ch13.AbstractImpl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724927943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35677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인터페이스</a:t>
            </a:r>
            <a:r>
              <a:rPr lang="en-US" altLang="ko-KR" dirty="0"/>
              <a:t>(interface)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개발 코드와 객체가 서로 통신하는 접점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>
                <a:latin typeface="+mn-ea"/>
              </a:rPr>
              <a:t>일종의 추상클래스</a:t>
            </a:r>
            <a:r>
              <a:rPr lang="en-US" altLang="ko-KR">
                <a:latin typeface="+mn-ea"/>
              </a:rPr>
              <a:t>. </a:t>
            </a:r>
            <a:r>
              <a:rPr lang="ko-KR" altLang="en-US">
                <a:latin typeface="+mn-ea"/>
              </a:rPr>
              <a:t>추상클래스보다 </a:t>
            </a:r>
            <a:r>
              <a:rPr lang="ko-KR" altLang="en-US" dirty="0">
                <a:latin typeface="+mn-ea"/>
              </a:rPr>
              <a:t>추상화 정도가 높다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</a:t>
            </a:r>
            <a:r>
              <a:rPr lang="ko-KR" altLang="en-US" dirty="0"/>
              <a:t>●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인스턴스를</a:t>
            </a:r>
            <a:r>
              <a:rPr lang="ko-KR" altLang="en-US" dirty="0">
                <a:latin typeface="+mn-ea"/>
              </a:rPr>
              <a:t> 생성할 수 없고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클래스 작성에 도움을 줄 목적으로 사용된다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개발 코드 수정을 최소화 하면서 객체 사용</a:t>
            </a:r>
            <a:r>
              <a:rPr lang="en-US" altLang="ko-KR" dirty="0"/>
              <a:t>(</a:t>
            </a:r>
            <a:r>
              <a:rPr lang="ko-KR" altLang="en-US" dirty="0"/>
              <a:t>교체</a:t>
            </a:r>
            <a:r>
              <a:rPr lang="en-US" altLang="ko-KR" dirty="0"/>
              <a:t>/</a:t>
            </a:r>
            <a:r>
              <a:rPr lang="ko-KR" altLang="en-US" dirty="0"/>
              <a:t>추가</a:t>
            </a:r>
            <a:r>
              <a:rPr lang="en-US" altLang="ko-KR" dirty="0"/>
              <a:t>)</a:t>
            </a:r>
            <a:r>
              <a:rPr lang="ko-KR" altLang="en-US" dirty="0"/>
              <a:t>이 가능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600301"/>
            <a:ext cx="6364566" cy="1772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365771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66575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컴퓨터에서 데이터 표현하기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로만 데이터를 저장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● bit : </a:t>
            </a:r>
            <a:r>
              <a:rPr lang="ko-KR" altLang="en-US" dirty="0"/>
              <a:t>컴퓨터가 표현하는 데이터의 최소 단위</a:t>
            </a:r>
            <a:r>
              <a:rPr lang="en-US" altLang="ko-KR" dirty="0"/>
              <a:t>(2</a:t>
            </a:r>
            <a:r>
              <a:rPr lang="ko-KR" altLang="en-US" dirty="0"/>
              <a:t>진수</a:t>
            </a:r>
            <a:r>
              <a:rPr lang="en-US" altLang="ko-KR" dirty="0"/>
              <a:t>)</a:t>
            </a:r>
            <a:r>
              <a:rPr lang="ko-KR" altLang="en-US" dirty="0"/>
              <a:t>이며</a:t>
            </a:r>
            <a:r>
              <a:rPr lang="en-US" altLang="ko-KR" dirty="0"/>
              <a:t>, </a:t>
            </a:r>
          </a:p>
          <a:p>
            <a:pPr>
              <a:lnSpc>
                <a:spcPct val="20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하나의 값을 저장할 수 있는 메모리의 크기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● 1byte = 8bit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917979"/>
            <a:ext cx="2354580" cy="22631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516" y="2917979"/>
            <a:ext cx="1988820" cy="26517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6012160" y="4369410"/>
            <a:ext cx="269509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200" dirty="0"/>
              <a:t>int num = 10;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00" dirty="0"/>
              <a:t>int binary = </a:t>
            </a:r>
            <a:r>
              <a:rPr lang="en-US" altLang="ko-KR" sz="1200" b="1" dirty="0">
                <a:solidFill>
                  <a:srgbClr val="FF0000"/>
                </a:solidFill>
              </a:rPr>
              <a:t>0b</a:t>
            </a:r>
            <a:r>
              <a:rPr lang="en-US" altLang="ko-KR" sz="1200" dirty="0"/>
              <a:t>1010; // 2</a:t>
            </a:r>
            <a:r>
              <a:rPr lang="ko-KR" altLang="en-US" sz="1200" dirty="0"/>
              <a:t>진수 </a:t>
            </a:r>
            <a:r>
              <a:rPr lang="en-US" altLang="ko-KR" sz="1200" dirty="0"/>
              <a:t>1010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00" dirty="0"/>
              <a:t>int oct = </a:t>
            </a:r>
            <a:r>
              <a:rPr lang="en-US" altLang="ko-KR" sz="1200" b="1" dirty="0">
                <a:solidFill>
                  <a:srgbClr val="FF0000"/>
                </a:solidFill>
              </a:rPr>
              <a:t>0</a:t>
            </a:r>
            <a:r>
              <a:rPr lang="en-US" altLang="ko-KR" sz="1200" dirty="0"/>
              <a:t>12; // 8</a:t>
            </a:r>
            <a:r>
              <a:rPr lang="ko-KR" altLang="en-US" sz="1200" dirty="0"/>
              <a:t>진수 </a:t>
            </a:r>
            <a:r>
              <a:rPr lang="en-US" altLang="ko-KR" sz="1200" dirty="0"/>
              <a:t>12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200" dirty="0"/>
              <a:t>int hex = </a:t>
            </a:r>
            <a:r>
              <a:rPr lang="en-US" altLang="ko-KR" sz="1200" b="1" dirty="0">
                <a:solidFill>
                  <a:srgbClr val="FF0000"/>
                </a:solidFill>
              </a:rPr>
              <a:t>0x</a:t>
            </a:r>
            <a:r>
              <a:rPr lang="en-US" altLang="ko-KR" sz="1200" dirty="0"/>
              <a:t>A; // 16</a:t>
            </a:r>
            <a:r>
              <a:rPr lang="ko-KR" altLang="en-US" sz="1200" dirty="0"/>
              <a:t>진수 </a:t>
            </a:r>
            <a:r>
              <a:rPr lang="en-US" altLang="ko-KR" sz="1200" dirty="0"/>
              <a:t>A</a:t>
            </a: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40967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</a:t>
            </a:r>
            <a:r>
              <a:rPr lang="ko-KR" altLang="en-US" dirty="0"/>
              <a:t> 인터페이스의 역할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개발 코드가 객체에 종속되지 않게 </a:t>
            </a:r>
            <a:r>
              <a:rPr lang="en-US" altLang="ko-KR" dirty="0"/>
              <a:t>-&gt; </a:t>
            </a:r>
            <a:r>
              <a:rPr lang="ko-KR" altLang="en-US" dirty="0"/>
              <a:t>객체 교체할 수 있도록 하는 역할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개발 코드 변경 없이 </a:t>
            </a:r>
            <a:r>
              <a:rPr lang="ko-KR" altLang="en-US" dirty="0" err="1"/>
              <a:t>리턴값</a:t>
            </a:r>
            <a:r>
              <a:rPr lang="ko-KR" altLang="en-US" dirty="0"/>
              <a:t> 또는 실행 내용이 다양해 질 수 있음 </a:t>
            </a:r>
            <a:r>
              <a:rPr lang="en-US" altLang="ko-KR" dirty="0"/>
              <a:t>(</a:t>
            </a:r>
            <a:r>
              <a:rPr lang="ko-KR" altLang="en-US" dirty="0" err="1"/>
              <a:t>다형성</a:t>
            </a:r>
            <a:r>
              <a:rPr lang="en-US" altLang="ko-KR" dirty="0"/>
              <a:t>)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00808"/>
            <a:ext cx="6757825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257768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42566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인터페이스의 작성</a:t>
            </a:r>
          </a:p>
        </p:txBody>
      </p:sp>
      <p:sp>
        <p:nvSpPr>
          <p:cNvPr id="9" name="Text Box 20"/>
          <p:cNvSpPr txBox="1">
            <a:spLocks noChangeArrowheads="1"/>
          </p:cNvSpPr>
          <p:nvPr/>
        </p:nvSpPr>
        <p:spPr bwMode="auto">
          <a:xfrm>
            <a:off x="468313" y="692696"/>
            <a:ext cx="860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  - ‘class’</a:t>
            </a:r>
            <a:r>
              <a:rPr lang="ko-KR" altLang="en-US" sz="1800" dirty="0">
                <a:latin typeface="+mn-ea"/>
                <a:ea typeface="+mn-ea"/>
              </a:rPr>
              <a:t>대신 </a:t>
            </a:r>
            <a:r>
              <a:rPr lang="en-US" altLang="ko-KR" sz="1800" dirty="0">
                <a:latin typeface="+mn-ea"/>
                <a:ea typeface="+mn-ea"/>
              </a:rPr>
              <a:t>‘interface’</a:t>
            </a:r>
            <a:r>
              <a:rPr lang="ko-KR" altLang="en-US" sz="1800" dirty="0">
                <a:latin typeface="+mn-ea"/>
                <a:ea typeface="+mn-ea"/>
              </a:rPr>
              <a:t>를 사용</a:t>
            </a:r>
            <a:endParaRPr lang="en-US" altLang="ko-KR" sz="1800" dirty="0">
              <a:latin typeface="+mn-ea"/>
              <a:ea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00150"/>
            <a:ext cx="3733800" cy="14859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48" y="2996952"/>
            <a:ext cx="6621780" cy="2651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EC265E-87AA-E376-8ADB-8DF39F6A062C}"/>
              </a:ext>
            </a:extLst>
          </p:cNvPr>
          <p:cNvSpPr txBox="1"/>
          <p:nvPr/>
        </p:nvSpPr>
        <p:spPr>
          <a:xfrm>
            <a:off x="6653576" y="2719953"/>
            <a:ext cx="870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ch13.Calc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579119141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42566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인터페이스의 상속</a:t>
            </a:r>
          </a:p>
        </p:txBody>
      </p: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468313" y="836712"/>
            <a:ext cx="86042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  - </a:t>
            </a:r>
            <a:r>
              <a:rPr lang="ko-KR" altLang="en-US" sz="1800" dirty="0">
                <a:latin typeface="+mn-ea"/>
                <a:ea typeface="+mn-ea"/>
              </a:rPr>
              <a:t>인터페이스도 클래스처럼 상속이 가능하다</a:t>
            </a:r>
            <a:r>
              <a:rPr lang="en-US" altLang="ko-KR" sz="1800" dirty="0">
                <a:latin typeface="+mn-ea"/>
                <a:ea typeface="+mn-ea"/>
              </a:rPr>
              <a:t>. (</a:t>
            </a:r>
            <a:r>
              <a:rPr lang="ko-KR" altLang="en-US" sz="1800" dirty="0">
                <a:latin typeface="+mn-ea"/>
                <a:ea typeface="+mn-ea"/>
              </a:rPr>
              <a:t>클래스와 달리 다중상속 허용</a:t>
            </a:r>
            <a:r>
              <a:rPr lang="en-US" altLang="ko-KR" sz="1800" dirty="0">
                <a:latin typeface="+mn-ea"/>
                <a:ea typeface="+mn-ea"/>
              </a:rPr>
              <a:t>)</a:t>
            </a:r>
          </a:p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  - </a:t>
            </a:r>
            <a:r>
              <a:rPr lang="ko-KR" altLang="en-US" sz="1800" dirty="0">
                <a:latin typeface="+mn-ea"/>
                <a:ea typeface="+mn-ea"/>
              </a:rPr>
              <a:t>구현코드의 상속이 아니므로 형 상속</a:t>
            </a:r>
            <a:r>
              <a:rPr lang="en-US" altLang="ko-KR" sz="1800" dirty="0">
                <a:latin typeface="+mn-ea"/>
                <a:ea typeface="+mn-ea"/>
              </a:rPr>
              <a:t>(type inheritance) </a:t>
            </a:r>
            <a:r>
              <a:rPr lang="ko-KR" altLang="en-US" sz="1800" dirty="0">
                <a:latin typeface="+mn-ea"/>
                <a:ea typeface="+mn-ea"/>
              </a:rPr>
              <a:t>라고 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8800"/>
            <a:ext cx="622554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73195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57955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인터페이스 </a:t>
            </a:r>
            <a:r>
              <a:rPr lang="ko-KR" altLang="en-US"/>
              <a:t>사용 </a:t>
            </a:r>
            <a:r>
              <a:rPr lang="en-US" altLang="ko-KR" dirty="0"/>
              <a:t>-</a:t>
            </a:r>
            <a:r>
              <a:rPr lang="en-US" altLang="ko-KR"/>
              <a:t> </a:t>
            </a:r>
            <a:r>
              <a:rPr lang="en-US" altLang="ko-KR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62149D-357E-75DD-322D-054C6DB36FA9}"/>
              </a:ext>
            </a:extLst>
          </p:cNvPr>
          <p:cNvSpPr txBox="1"/>
          <p:nvPr/>
        </p:nvSpPr>
        <p:spPr>
          <a:xfrm>
            <a:off x="827583" y="937425"/>
            <a:ext cx="7704856" cy="30777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abstract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area(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0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CFB57-A79B-457E-C108-F6CE45D46A98}"/>
              </a:ext>
            </a:extLst>
          </p:cNvPr>
          <p:cNvSpPr txBox="1"/>
          <p:nvPr/>
        </p:nvSpPr>
        <p:spPr>
          <a:xfrm>
            <a:off x="7455670" y="660425"/>
            <a:ext cx="10767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ch13.IFigure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9ED1E7-8D9B-ADD3-9FBD-08772A284310}"/>
              </a:ext>
            </a:extLst>
          </p:cNvPr>
          <p:cNvSpPr txBox="1"/>
          <p:nvPr/>
        </p:nvSpPr>
        <p:spPr>
          <a:xfrm>
            <a:off x="827583" y="1740545"/>
            <a:ext cx="3744417" cy="1169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area(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삼각형의 넓이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+ 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/ 2));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0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451718-E21F-23CE-3571-3765CDCA4808}"/>
              </a:ext>
            </a:extLst>
          </p:cNvPr>
          <p:cNvSpPr txBox="1"/>
          <p:nvPr/>
        </p:nvSpPr>
        <p:spPr>
          <a:xfrm>
            <a:off x="3097001" y="1463546"/>
            <a:ext cx="1480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ch13.TriangleImpl</a:t>
            </a:r>
            <a:endParaRPr lang="ko-KR" altLang="en-US" sz="1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40B6EF-C968-D581-17B6-63532BF5A76A}"/>
              </a:ext>
            </a:extLst>
          </p:cNvPr>
          <p:cNvSpPr txBox="1"/>
          <p:nvPr/>
        </p:nvSpPr>
        <p:spPr>
          <a:xfrm>
            <a:off x="4788022" y="1740545"/>
            <a:ext cx="3744417" cy="1169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area(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400">
                <a:solidFill>
                  <a:srgbClr val="2A00FF"/>
                </a:solidFill>
                <a:latin typeface="Consolas" panose="020B0609020204030204" pitchFamily="49" charset="0"/>
              </a:rPr>
              <a:t>사각형의 넓이 </a:t>
            </a:r>
            <a:r>
              <a:rPr lang="en-US" altLang="ko-KR" sz="14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+ 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</a:t>
            </a:r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y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EF60F-6BD0-537A-5014-5C53235A8888}"/>
              </a:ext>
            </a:extLst>
          </p:cNvPr>
          <p:cNvSpPr txBox="1"/>
          <p:nvPr/>
        </p:nvSpPr>
        <p:spPr>
          <a:xfrm>
            <a:off x="6900967" y="1463546"/>
            <a:ext cx="16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ch13.QuadangleImpl</a:t>
            </a:r>
            <a:endParaRPr lang="ko-KR" altLang="en-US" sz="12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970D09-FA33-5FD5-919F-1A5A200D6595}"/>
              </a:ext>
            </a:extLst>
          </p:cNvPr>
          <p:cNvSpPr txBox="1"/>
          <p:nvPr/>
        </p:nvSpPr>
        <p:spPr>
          <a:xfrm>
            <a:off x="827583" y="3405439"/>
            <a:ext cx="7704856" cy="1169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IFigure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fig1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TriangleImpl();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fig1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.area(200, 100);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IFigure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fig2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QuadangleImpl();</a:t>
            </a: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fig2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.area(200, 100);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96C3F2-6A4E-8CBF-212E-0691F4566CA0}"/>
              </a:ext>
            </a:extLst>
          </p:cNvPr>
          <p:cNvSpPr txBox="1"/>
          <p:nvPr/>
        </p:nvSpPr>
        <p:spPr>
          <a:xfrm>
            <a:off x="7088583" y="3128439"/>
            <a:ext cx="1443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ch13.IFigureMain</a:t>
            </a:r>
            <a:endParaRPr lang="ko-KR" altLang="en-US" sz="1200" b="1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A2DDE3F-4417-4DF9-9076-84643D6F5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076" y="4793332"/>
            <a:ext cx="2676525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8849440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57955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인터페이스 사용 </a:t>
            </a:r>
            <a:r>
              <a:rPr lang="en-US" altLang="ko-KR"/>
              <a:t>- 2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EFB520-D8AB-66C7-1E0B-4C34D1B05E0B}"/>
              </a:ext>
            </a:extLst>
          </p:cNvPr>
          <p:cNvSpPr txBox="1"/>
          <p:nvPr/>
        </p:nvSpPr>
        <p:spPr>
          <a:xfrm>
            <a:off x="827583" y="937425"/>
            <a:ext cx="7704856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sound();</a:t>
            </a:r>
            <a:endParaRPr lang="en-US" altLang="ko-KR" sz="9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1775A4-C8C7-BB4F-CAE1-5264C21BE8C0}"/>
              </a:ext>
            </a:extLst>
          </p:cNvPr>
          <p:cNvSpPr txBox="1"/>
          <p:nvPr/>
        </p:nvSpPr>
        <p:spPr>
          <a:xfrm>
            <a:off x="7190406" y="660425"/>
            <a:ext cx="1342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ch13.Soundable</a:t>
            </a:r>
            <a:endParaRPr lang="ko-KR" altLang="en-US" sz="12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F6BE08-CD33-D7E8-7C1E-E9FAFABA3901}"/>
              </a:ext>
            </a:extLst>
          </p:cNvPr>
          <p:cNvSpPr txBox="1"/>
          <p:nvPr/>
        </p:nvSpPr>
        <p:spPr>
          <a:xfrm>
            <a:off x="827583" y="1740545"/>
            <a:ext cx="3744417" cy="10772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 sound()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팅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7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24AE38-7598-E0A7-588F-EAFAC7316B8F}"/>
              </a:ext>
            </a:extLst>
          </p:cNvPr>
          <p:cNvSpPr txBox="1"/>
          <p:nvPr/>
        </p:nvSpPr>
        <p:spPr>
          <a:xfrm>
            <a:off x="3556102" y="1463546"/>
            <a:ext cx="1021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ch13.Guitar</a:t>
            </a:r>
            <a:endParaRPr lang="ko-KR" altLang="en-US" sz="1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115488-E882-0B4E-BD0C-8F5E9BF217D6}"/>
              </a:ext>
            </a:extLst>
          </p:cNvPr>
          <p:cNvSpPr txBox="1"/>
          <p:nvPr/>
        </p:nvSpPr>
        <p:spPr>
          <a:xfrm>
            <a:off x="4788022" y="1740545"/>
            <a:ext cx="3744417" cy="10772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 sound()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도레미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9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A00EED-B9FD-86A7-40BA-A813AF7CE812}"/>
              </a:ext>
            </a:extLst>
          </p:cNvPr>
          <p:cNvSpPr txBox="1"/>
          <p:nvPr/>
        </p:nvSpPr>
        <p:spPr>
          <a:xfrm>
            <a:off x="7614304" y="1463546"/>
            <a:ext cx="979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ch13.Piano</a:t>
            </a:r>
            <a:endParaRPr lang="ko-KR" altLang="en-US" sz="12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B9AAE-28B1-D772-5177-E97881F6F4CE}"/>
              </a:ext>
            </a:extLst>
          </p:cNvPr>
          <p:cNvSpPr txBox="1"/>
          <p:nvPr/>
        </p:nvSpPr>
        <p:spPr>
          <a:xfrm>
            <a:off x="827583" y="3282329"/>
            <a:ext cx="3744417" cy="22467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Soundable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soundable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Player(Soundable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soundable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soundable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soundable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printSound() {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soundable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.sound());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AE4493-B70A-F19E-BC73-44934A06C354}"/>
              </a:ext>
            </a:extLst>
          </p:cNvPr>
          <p:cNvSpPr txBox="1"/>
          <p:nvPr/>
        </p:nvSpPr>
        <p:spPr>
          <a:xfrm>
            <a:off x="3557596" y="3005330"/>
            <a:ext cx="10181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ch13.Player</a:t>
            </a:r>
            <a:endParaRPr lang="ko-KR" altLang="en-US" sz="1200" b="1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67D03DB-6586-99CA-BEDC-3B934D61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43" y="4916446"/>
            <a:ext cx="2676525" cy="69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8D7251-8087-D716-DCDA-9002324775DC}"/>
              </a:ext>
            </a:extLst>
          </p:cNvPr>
          <p:cNvSpPr txBox="1"/>
          <p:nvPr/>
        </p:nvSpPr>
        <p:spPr>
          <a:xfrm>
            <a:off x="4784251" y="3282329"/>
            <a:ext cx="3744417" cy="116955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Soundable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piano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Piano();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piano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.sound());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Soundable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guitar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Guitar();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guitar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.sound());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B26BB3-2CC7-C2BD-55E9-EF0CABCA73CD}"/>
              </a:ext>
            </a:extLst>
          </p:cNvPr>
          <p:cNvSpPr txBox="1"/>
          <p:nvPr/>
        </p:nvSpPr>
        <p:spPr>
          <a:xfrm>
            <a:off x="6823306" y="3005330"/>
            <a:ext cx="17091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ch13.SoundableMain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496448010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57955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인터페이스 사용 </a:t>
            </a:r>
            <a:r>
              <a:rPr lang="en-US" altLang="ko-KR"/>
              <a:t>- 3</a:t>
            </a:r>
            <a:endParaRPr lang="en-US" altLang="ko-KR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6BDD2A-9149-6CED-6F82-CB0A56EF291F}"/>
              </a:ext>
            </a:extLst>
          </p:cNvPr>
          <p:cNvSpPr txBox="1"/>
          <p:nvPr/>
        </p:nvSpPr>
        <p:spPr>
          <a:xfrm>
            <a:off x="827583" y="937425"/>
            <a:ext cx="7704856" cy="33855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 b="1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onClick();</a:t>
            </a:r>
            <a:endParaRPr lang="en-US" altLang="ko-KR" sz="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042D0-2AC4-34CD-3D25-D0BECF22D7DE}"/>
              </a:ext>
            </a:extLst>
          </p:cNvPr>
          <p:cNvSpPr txBox="1"/>
          <p:nvPr/>
        </p:nvSpPr>
        <p:spPr>
          <a:xfrm>
            <a:off x="6832038" y="660425"/>
            <a:ext cx="1700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ch13.OnClickListener</a:t>
            </a:r>
            <a:endParaRPr lang="ko-KR" altLang="en-US" sz="12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3596D0-4861-ABE6-2EE7-508981B7BB03}"/>
              </a:ext>
            </a:extLst>
          </p:cNvPr>
          <p:cNvSpPr txBox="1"/>
          <p:nvPr/>
        </p:nvSpPr>
        <p:spPr>
          <a:xfrm>
            <a:off x="827583" y="1692349"/>
            <a:ext cx="7704856" cy="10772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646464"/>
                </a:solidFill>
                <a:latin typeface="Consolas" panose="020B0609020204030204" pitchFamily="49" charset="0"/>
              </a:rPr>
              <a:t>@Override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onClick() {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버튼 클릭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-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전화걸기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BDBE8E-BDCA-0668-815B-52C504D2A771}"/>
              </a:ext>
            </a:extLst>
          </p:cNvPr>
          <p:cNvSpPr txBox="1"/>
          <p:nvPr/>
        </p:nvSpPr>
        <p:spPr>
          <a:xfrm>
            <a:off x="6814405" y="1412776"/>
            <a:ext cx="1718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ch13.MyClickListener</a:t>
            </a:r>
            <a:endParaRPr lang="ko-KR" altLang="en-US" sz="12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B79645-6752-181A-F1E7-F0CED5AF1D2A}"/>
              </a:ext>
            </a:extLst>
          </p:cNvPr>
          <p:cNvSpPr txBox="1"/>
          <p:nvPr/>
        </p:nvSpPr>
        <p:spPr>
          <a:xfrm>
            <a:off x="827583" y="3201943"/>
            <a:ext cx="7704856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setOnClickListener(OnClickListener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onClickListener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onClickListener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.onClick();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8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6BA266-1715-1AD7-052F-18C0EB5E0D70}"/>
              </a:ext>
            </a:extLst>
          </p:cNvPr>
          <p:cNvSpPr txBox="1"/>
          <p:nvPr/>
        </p:nvSpPr>
        <p:spPr>
          <a:xfrm>
            <a:off x="7463620" y="2924944"/>
            <a:ext cx="1068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ch13.Button</a:t>
            </a:r>
            <a:endParaRPr lang="ko-KR" altLang="en-US" sz="1200" b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60858D6-23EF-A0A3-EB01-9F692AADCD4C}"/>
              </a:ext>
            </a:extLst>
          </p:cNvPr>
          <p:cNvSpPr txBox="1"/>
          <p:nvPr/>
        </p:nvSpPr>
        <p:spPr>
          <a:xfrm>
            <a:off x="827583" y="4498087"/>
            <a:ext cx="7704856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Button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Button();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MyClickListener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myClickListener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MyClickListener();</a:t>
            </a: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btn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.setOnClickListener(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myClickListener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D1EE8-7EA5-6399-A0D9-630206B383A1}"/>
              </a:ext>
            </a:extLst>
          </p:cNvPr>
          <p:cNvSpPr txBox="1"/>
          <p:nvPr/>
        </p:nvSpPr>
        <p:spPr>
          <a:xfrm>
            <a:off x="7096533" y="4221088"/>
            <a:ext cx="14359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ch13.ButtonMain</a:t>
            </a:r>
            <a:endParaRPr lang="ko-KR" altLang="en-US" sz="1200" b="1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7B107-F957-346D-FAD7-7B164C148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14" y="5594206"/>
            <a:ext cx="2676525" cy="400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80325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7670690" cy="3814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오류의 종류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ko-KR" altLang="en-US" dirty="0"/>
              <a:t>예외</a:t>
            </a:r>
            <a:r>
              <a:rPr lang="en-US" altLang="ko-KR" dirty="0"/>
              <a:t>(Exception)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사용자의 잘못된 조작 또는 개발자의 잘못된 코딩으로 인한 오류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예외가 발생되면 프로그램 종료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예외 처리 추가하면 정상 실행 상태로 돌아갈 수 있음</a:t>
            </a:r>
            <a:endParaRPr lang="en-US" altLang="ko-KR" dirty="0"/>
          </a:p>
          <a:p>
            <a:pPr>
              <a:lnSpc>
                <a:spcPct val="300000"/>
              </a:lnSpc>
            </a:pPr>
            <a:r>
              <a:rPr lang="en-US" altLang="ko-KR" sz="1600" b="1" dirty="0"/>
              <a:t>      </a:t>
            </a:r>
            <a:r>
              <a:rPr lang="ko-KR" altLang="en-US" sz="1600" b="1" dirty="0"/>
              <a:t>컴파일 오류 </a:t>
            </a:r>
            <a:r>
              <a:rPr lang="en-US" altLang="ko-KR" sz="1600" b="1" dirty="0"/>
              <a:t>(Compile Error) – </a:t>
            </a:r>
            <a:r>
              <a:rPr lang="ko-KR" altLang="en-US" sz="1600" b="1" dirty="0"/>
              <a:t>컴파일 불가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      </a:t>
            </a:r>
            <a:r>
              <a:rPr lang="ko-KR" altLang="en-US" sz="1600" b="1" dirty="0"/>
              <a:t>런타임 오류 </a:t>
            </a:r>
            <a:r>
              <a:rPr lang="en-US" altLang="ko-KR" sz="1600" b="1" dirty="0"/>
              <a:t>(Runtime Error) – </a:t>
            </a:r>
            <a:r>
              <a:rPr lang="ko-KR" altLang="en-US" sz="1600" b="1" dirty="0"/>
              <a:t>실행 중 오류</a:t>
            </a:r>
            <a:endParaRPr lang="en-US" altLang="ko-KR" sz="1600" b="1" dirty="0"/>
          </a:p>
          <a:p>
            <a:pPr>
              <a:lnSpc>
                <a:spcPct val="200000"/>
              </a:lnSpc>
            </a:pPr>
            <a:r>
              <a:rPr lang="en-US" altLang="ko-KR" sz="1600" b="1" dirty="0"/>
              <a:t>      </a:t>
            </a:r>
            <a:r>
              <a:rPr lang="ko-KR" altLang="en-US" sz="1600" b="1" dirty="0"/>
              <a:t>논리 오류 </a:t>
            </a:r>
            <a:r>
              <a:rPr lang="en-US" altLang="ko-KR" sz="1600" b="1" dirty="0"/>
              <a:t>(Logical Error) – </a:t>
            </a:r>
            <a:r>
              <a:rPr lang="ko-KR" altLang="en-US" sz="1600" b="1" dirty="0"/>
              <a:t>버그 </a:t>
            </a:r>
            <a:r>
              <a:rPr lang="en-US" altLang="ko-KR" sz="1600" b="1" dirty="0"/>
              <a:t>(</a:t>
            </a:r>
            <a:r>
              <a:rPr lang="ko-KR" altLang="en-US" sz="1600" b="1" dirty="0"/>
              <a:t>흐름상 잘못된 코딩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3" name="타원 2"/>
          <p:cNvSpPr/>
          <p:nvPr/>
        </p:nvSpPr>
        <p:spPr>
          <a:xfrm>
            <a:off x="8686800" y="6257181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173316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오류의 종류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3C66D8-A37D-AE9A-D4B4-7F025AEDA7B7}"/>
              </a:ext>
            </a:extLst>
          </p:cNvPr>
          <p:cNvSpPr txBox="1"/>
          <p:nvPr/>
        </p:nvSpPr>
        <p:spPr>
          <a:xfrm>
            <a:off x="827583" y="753672"/>
            <a:ext cx="7704856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1.2;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compile error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runtime exception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.println(4 / 0);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Arithmetic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String().charAt(1));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IndexOutOfBounds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.equals(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NullPointer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arrs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[-1];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NegativeArraySize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"Exception"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.indexOf(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"a"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arrays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];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NegativeArraySize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arrays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exception</a:t>
            </a:r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).createNewFile();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A4FCD-1BCA-45D0-7D41-5E11795D1FB2}"/>
              </a:ext>
            </a:extLst>
          </p:cNvPr>
          <p:cNvSpPr txBox="1"/>
          <p:nvPr/>
        </p:nvSpPr>
        <p:spPr>
          <a:xfrm>
            <a:off x="7207204" y="476672"/>
            <a:ext cx="1325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ch14.ErrorExam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418973891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8680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if</a:t>
            </a:r>
            <a:r>
              <a:rPr lang="ko-KR" altLang="en-US" dirty="0"/>
              <a:t>문을 이용한 예외처리</a:t>
            </a:r>
            <a:endParaRPr lang="en-US" altLang="ko-KR" dirty="0"/>
          </a:p>
        </p:txBody>
      </p:sp>
      <p:pic>
        <p:nvPicPr>
          <p:cNvPr id="1026" name="Picture 2" descr="C:\Users\GGoReb\Documents\반디카메라\Cap 2014-06-30 19-50-31-1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768478"/>
            <a:ext cx="8227280" cy="532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277308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86809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if</a:t>
            </a:r>
            <a:r>
              <a:rPr lang="ko-KR" altLang="en-US" dirty="0"/>
              <a:t>문을 </a:t>
            </a:r>
            <a:r>
              <a:rPr lang="ko-KR" altLang="en-US"/>
              <a:t>이용한 예외처리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DAFFCE-BC30-60DF-2382-7C62003C6595}"/>
              </a:ext>
            </a:extLst>
          </p:cNvPr>
          <p:cNvSpPr txBox="1"/>
          <p:nvPr/>
        </p:nvSpPr>
        <p:spPr>
          <a:xfrm>
            <a:off x="827583" y="753672"/>
            <a:ext cx="770485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 123"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Integer.parseInt(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NumberFormatException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Object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"a"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(Integer)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ClassCastException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10DFF-D9DB-5792-F55D-B95FBA8CB20E}"/>
              </a:ext>
            </a:extLst>
          </p:cNvPr>
          <p:cNvSpPr txBox="1"/>
          <p:nvPr/>
        </p:nvSpPr>
        <p:spPr>
          <a:xfrm>
            <a:off x="6768303" y="476672"/>
            <a:ext cx="1764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ch14.ExceptionExam1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ABA93E-FBDB-B1EA-A0FF-95FF92139EA4}"/>
              </a:ext>
            </a:extLst>
          </p:cNvPr>
          <p:cNvSpPr txBox="1"/>
          <p:nvPr/>
        </p:nvSpPr>
        <p:spPr>
          <a:xfrm>
            <a:off x="827232" y="3057922"/>
            <a:ext cx="7704856" cy="353943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 123"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it-IT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Pattern </a:t>
            </a:r>
            <a:r>
              <a:rPr lang="it-IT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it-IT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Pattern.compile(</a:t>
            </a:r>
            <a:r>
              <a:rPr lang="it-IT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"^[0-9]*$"</a:t>
            </a:r>
            <a:r>
              <a:rPr lang="it-IT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Matcher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.matcher(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isNumber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.matches();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isNumber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de-D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de-D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Integer.parseInt(</a:t>
            </a:r>
            <a:r>
              <a:rPr lang="de-DE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numStr</a:t>
            </a:r>
            <a:r>
              <a:rPr lang="de-D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Object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"a"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Integer)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(Integer)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instanceof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(String)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3F7F5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110E65-A644-A6A9-0BB3-AF4AC745D43A}"/>
              </a:ext>
            </a:extLst>
          </p:cNvPr>
          <p:cNvSpPr txBox="1"/>
          <p:nvPr/>
        </p:nvSpPr>
        <p:spPr>
          <a:xfrm>
            <a:off x="6767952" y="2780922"/>
            <a:ext cx="1764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ch14.ExceptionExam1</a:t>
            </a:r>
            <a:endParaRPr lang="ko-KR" altLang="en-US" sz="1200" b="1"/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D89FE7F0-0477-D4C2-AFE4-2A2803595815}"/>
              </a:ext>
            </a:extLst>
          </p:cNvPr>
          <p:cNvSpPr/>
          <p:nvPr/>
        </p:nvSpPr>
        <p:spPr>
          <a:xfrm>
            <a:off x="4514231" y="2467269"/>
            <a:ext cx="330857" cy="4643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6908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637706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 </a:t>
            </a:r>
            <a:r>
              <a:rPr lang="en-US" altLang="ko-KR" dirty="0"/>
              <a:t>(Variable)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값을 저장할 수 있는 메모리상의 공간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변수의 값은 변경될 수 있으며</a:t>
            </a:r>
            <a:r>
              <a:rPr lang="en-US" altLang="ko-KR" dirty="0"/>
              <a:t>, </a:t>
            </a:r>
            <a:r>
              <a:rPr lang="ko-KR" altLang="en-US" dirty="0"/>
              <a:t>단 하나의 값만을 저장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객체의 상태를 나타내는 속성</a:t>
            </a:r>
            <a:endParaRPr lang="en-US" altLang="ko-KR" dirty="0"/>
          </a:p>
          <a:p>
            <a:pPr>
              <a:lnSpc>
                <a:spcPct val="20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선언 방법</a:t>
            </a:r>
            <a:endParaRPr lang="en-US" altLang="ko-KR" dirty="0"/>
          </a:p>
        </p:txBody>
      </p:sp>
      <p:grpSp>
        <p:nvGrpSpPr>
          <p:cNvPr id="4" name="그룹 3"/>
          <p:cNvGrpSpPr/>
          <p:nvPr/>
        </p:nvGrpSpPr>
        <p:grpSpPr>
          <a:xfrm>
            <a:off x="1259632" y="3068960"/>
            <a:ext cx="5986917" cy="1307030"/>
            <a:chOff x="1357313" y="2132856"/>
            <a:chExt cx="6000750" cy="1285875"/>
          </a:xfrm>
        </p:grpSpPr>
        <p:sp>
          <p:nvSpPr>
            <p:cNvPr id="7" name="직사각형 6"/>
            <p:cNvSpPr/>
            <p:nvPr/>
          </p:nvSpPr>
          <p:spPr>
            <a:xfrm>
              <a:off x="2857500" y="2132856"/>
              <a:ext cx="3000375" cy="57150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3357563" y="2204294"/>
              <a:ext cx="857250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dirty="0">
                  <a:solidFill>
                    <a:srgbClr val="C00000"/>
                  </a:solidFill>
                </a:rPr>
                <a:t>타입</a:t>
              </a: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071938" y="2204294"/>
              <a:ext cx="1214437" cy="42862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dirty="0"/>
                <a:t>변수이름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57313" y="2990106"/>
              <a:ext cx="2500312" cy="4286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>
                  <a:solidFill>
                    <a:srgbClr val="C00000"/>
                  </a:solidFill>
                </a:rPr>
                <a:t>int</a:t>
              </a:r>
              <a:r>
                <a:rPr lang="en-US" altLang="ko-KR"/>
                <a:t>  age ;</a:t>
              </a:r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857750" y="2990106"/>
              <a:ext cx="2500313" cy="42862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ko-KR" dirty="0">
                  <a:solidFill>
                    <a:srgbClr val="C00000"/>
                  </a:solidFill>
                </a:rPr>
                <a:t>double</a:t>
              </a:r>
              <a:r>
                <a:rPr lang="en-US" altLang="ko-KR" dirty="0"/>
                <a:t>  value ;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92441985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8644995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예외 처리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예외 발생시 프로그램 종료 막고</a:t>
            </a:r>
            <a:r>
              <a:rPr lang="en-US" altLang="ko-KR" dirty="0"/>
              <a:t>, </a:t>
            </a:r>
            <a:r>
              <a:rPr lang="ko-KR" altLang="en-US" dirty="0"/>
              <a:t>정상 실행 유지할 수 있도록 처리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Exception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일반 예외</a:t>
            </a:r>
            <a:r>
              <a:rPr lang="en-US" altLang="ko-KR" dirty="0"/>
              <a:t>) : </a:t>
            </a:r>
            <a:r>
              <a:rPr lang="ko-KR" altLang="en-US" dirty="0"/>
              <a:t>반드시 작성해야 컴파일 가능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Runtime Exception (</a:t>
            </a:r>
            <a:r>
              <a:rPr lang="ko-KR" altLang="en-US" dirty="0"/>
              <a:t>실행 예외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개발자 경험 의해 작성 </a:t>
            </a:r>
            <a:r>
              <a:rPr lang="en-US" altLang="ko-KR" dirty="0"/>
              <a:t>(</a:t>
            </a:r>
            <a:r>
              <a:rPr lang="ko-KR" altLang="en-US" dirty="0" err="1"/>
              <a:t>컴파일시</a:t>
            </a:r>
            <a:r>
              <a:rPr lang="ko-KR" altLang="en-US" dirty="0"/>
              <a:t> 체크 </a:t>
            </a:r>
            <a:r>
              <a:rPr lang="en-US" altLang="ko-KR" dirty="0"/>
              <a:t>X)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/>
              <a:t>try – catch – finally </a:t>
            </a:r>
            <a:r>
              <a:rPr lang="ko-KR" altLang="en-US" dirty="0"/>
              <a:t>블록 이용해 예외 처리 코드 작성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517" y="2348880"/>
            <a:ext cx="70008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46683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413959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try-catch-finally</a:t>
            </a:r>
            <a:r>
              <a:rPr lang="ko-KR" altLang="en-US" dirty="0"/>
              <a:t>를 이용한 예외처리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8D34EC-44EF-EA9A-33CE-B0D01BBE4391}"/>
              </a:ext>
            </a:extLst>
          </p:cNvPr>
          <p:cNvSpPr txBox="1"/>
          <p:nvPr/>
        </p:nvSpPr>
        <p:spPr>
          <a:xfrm>
            <a:off x="827583" y="753672"/>
            <a:ext cx="7704856" cy="427809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 123"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de-D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de-D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Integer.parseInt(</a:t>
            </a:r>
            <a:r>
              <a:rPr lang="de-DE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numStr</a:t>
            </a:r>
            <a:r>
              <a:rPr lang="de-D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(NumberFormatException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.printStackTrace();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항상 실행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1"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Object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"a"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(Integer)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(ClassCastException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.printStackTrace();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finally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항상 실행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2"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3F7F5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C54E3-B15E-F42D-800D-292D59134B73}"/>
              </a:ext>
            </a:extLst>
          </p:cNvPr>
          <p:cNvSpPr txBox="1"/>
          <p:nvPr/>
        </p:nvSpPr>
        <p:spPr>
          <a:xfrm>
            <a:off x="6768303" y="476672"/>
            <a:ext cx="1764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ch14.ExceptionExam2</a:t>
            </a:r>
            <a:endParaRPr lang="ko-KR" altLang="en-US" sz="12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F5440-7CC1-BA2F-FB07-EE99AAC0F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647" y="5229200"/>
            <a:ext cx="6219792" cy="840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812537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741773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(ch14.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파일의 내용을 읽어오는 코드 예외처리</a:t>
            </a:r>
            <a:r>
              <a:rPr lang="en-US" altLang="ko-KR"/>
              <a:t>(try - catch - finally)</a:t>
            </a:r>
            <a:r>
              <a:rPr lang="ko-KR" altLang="en-US"/>
              <a:t> 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357020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BufferedReader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BufferedReader(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FileReader(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"data/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소나기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.txt"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while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.readLine();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break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data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"\n"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reader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.close();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text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903051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4233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다중 예외 처리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예외 별로 처리 코드 다르게 구현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24744"/>
            <a:ext cx="7783513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6263308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4926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다중 예외 처리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상위 예외 클래스는 가장 마지막에 처리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143149"/>
            <a:ext cx="4695825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403749"/>
            <a:ext cx="4600575" cy="3049587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564747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788542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다중 예외 처리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/>
              <a:t>multi catch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하나의 </a:t>
            </a:r>
            <a:r>
              <a:rPr lang="en-US" altLang="ko-KR" dirty="0"/>
              <a:t>catch </a:t>
            </a:r>
            <a:r>
              <a:rPr lang="ko-KR" altLang="en-US" dirty="0"/>
              <a:t>블록에 </a:t>
            </a:r>
            <a:r>
              <a:rPr lang="en-US" altLang="ko-KR" dirty="0"/>
              <a:t>| (</a:t>
            </a:r>
            <a:r>
              <a:rPr lang="ko-KR" altLang="en-US" dirty="0"/>
              <a:t>파이프 라인</a:t>
            </a:r>
            <a:r>
              <a:rPr lang="en-US" altLang="ko-KR" dirty="0"/>
              <a:t>)</a:t>
            </a:r>
            <a:r>
              <a:rPr lang="ko-KR" altLang="en-US" dirty="0"/>
              <a:t>을 사용하여 여러 개 처리 가능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56792"/>
            <a:ext cx="7793038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8686800" y="6257181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869066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484459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예외 떠넘기기 </a:t>
            </a:r>
            <a:r>
              <a:rPr lang="en-US" altLang="ko-KR" dirty="0"/>
              <a:t>(throws)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err="1"/>
              <a:t>선언부에</a:t>
            </a:r>
            <a:r>
              <a:rPr lang="ko-KR" altLang="en-US" dirty="0"/>
              <a:t> 작성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메소드를</a:t>
            </a:r>
            <a:r>
              <a:rPr lang="ko-KR" altLang="en-US" dirty="0"/>
              <a:t> 호출한 곳으로 떠넘기는 역할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35" y="1124744"/>
            <a:ext cx="74660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435" y="2348880"/>
            <a:ext cx="7466013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798734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196399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/>
              <a:t>예외 떠넘기기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9FC02-7080-6C98-303C-20F4D2B3B827}"/>
              </a:ext>
            </a:extLst>
          </p:cNvPr>
          <p:cNvSpPr txBox="1"/>
          <p:nvPr/>
        </p:nvSpPr>
        <p:spPr>
          <a:xfrm>
            <a:off x="827583" y="753672"/>
            <a:ext cx="7704856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NumberFormatException, ClassCastException {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 123"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de-D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de-DE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de-D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e-DE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de-D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Integer.parseInt(</a:t>
            </a:r>
            <a:r>
              <a:rPr lang="de-DE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numStr</a:t>
            </a:r>
            <a:r>
              <a:rPr lang="de-DE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Object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String(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"a"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(Integer)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3F7F5F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539537-E510-B4A0-4F35-289C4C87816C}"/>
              </a:ext>
            </a:extLst>
          </p:cNvPr>
          <p:cNvSpPr txBox="1"/>
          <p:nvPr/>
        </p:nvSpPr>
        <p:spPr>
          <a:xfrm>
            <a:off x="6768303" y="476672"/>
            <a:ext cx="1764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ch14.ExceptionExam3</a:t>
            </a:r>
            <a:endParaRPr lang="ko-KR" altLang="en-US" sz="12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640E39D-286E-239C-1CCE-2C74C5173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492" y="3808496"/>
            <a:ext cx="5724128" cy="980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7FF6BB6-3DE2-776B-B149-08E9BD7580E2}"/>
              </a:ext>
            </a:extLst>
          </p:cNvPr>
          <p:cNvSpPr/>
          <p:nvPr/>
        </p:nvSpPr>
        <p:spPr>
          <a:xfrm>
            <a:off x="1331640" y="1052736"/>
            <a:ext cx="6178113" cy="318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863150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50741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의도적인 예외 발생</a:t>
            </a:r>
          </a:p>
        </p:txBody>
      </p:sp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92696"/>
            <a:ext cx="6624637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2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54" y="2421484"/>
            <a:ext cx="6337300" cy="320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pic>
        <p:nvPicPr>
          <p:cNvPr id="13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917" y="4767809"/>
            <a:ext cx="3744912" cy="96520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0000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6" name="타원 5"/>
          <p:cNvSpPr/>
          <p:nvPr/>
        </p:nvSpPr>
        <p:spPr>
          <a:xfrm>
            <a:off x="8686800" y="6257181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453165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50741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의도적인 예외 발생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749F2-B4E6-BB4F-47ED-F43386A1912D}"/>
              </a:ext>
            </a:extLst>
          </p:cNvPr>
          <p:cNvSpPr txBox="1"/>
          <p:nvPr/>
        </p:nvSpPr>
        <p:spPr>
          <a:xfrm>
            <a:off x="827583" y="753672"/>
            <a:ext cx="7704856" cy="513986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numStr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private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setNumStr(String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numStr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endParaRPr lang="en-US" altLang="ko-KR" sz="160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setNum(String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check()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throws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AccessException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Integer.parseInt(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numStr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Object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String(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(Integer)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obj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(NumberFormatException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>
              <a:lnSpc>
                <a:spcPct val="150000"/>
              </a:lnSpc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AccessException(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숫자변환 실패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>
              <a:lnSpc>
                <a:spcPct val="150000"/>
              </a:lnSpc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(ClassCastException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>
              <a:lnSpc>
                <a:spcPct val="150000"/>
              </a:lnSpc>
            </a:pP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throw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AccessException(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형변환 실패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E2B62-AD50-DFBB-343E-6FAB52895D56}"/>
              </a:ext>
            </a:extLst>
          </p:cNvPr>
          <p:cNvSpPr txBox="1"/>
          <p:nvPr/>
        </p:nvSpPr>
        <p:spPr>
          <a:xfrm>
            <a:off x="7234841" y="476672"/>
            <a:ext cx="1297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ch14.Validation</a:t>
            </a:r>
            <a:endParaRPr lang="ko-KR" altLang="en-US" sz="1200" b="1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CCC2F6-2A39-F687-8DDC-F854856EBE76}"/>
              </a:ext>
            </a:extLst>
          </p:cNvPr>
          <p:cNvSpPr/>
          <p:nvPr/>
        </p:nvSpPr>
        <p:spPr>
          <a:xfrm>
            <a:off x="3063164" y="2482702"/>
            <a:ext cx="2578879" cy="279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632532-6C2B-A0F1-48CD-0BB4B00B4DCF}"/>
              </a:ext>
            </a:extLst>
          </p:cNvPr>
          <p:cNvSpPr/>
          <p:nvPr/>
        </p:nvSpPr>
        <p:spPr>
          <a:xfrm>
            <a:off x="1308943" y="4280855"/>
            <a:ext cx="4748957" cy="279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9DD2FA8-076F-A138-6709-C9C6E0C4FCC1}"/>
              </a:ext>
            </a:extLst>
          </p:cNvPr>
          <p:cNvSpPr/>
          <p:nvPr/>
        </p:nvSpPr>
        <p:spPr>
          <a:xfrm>
            <a:off x="1308943" y="5011095"/>
            <a:ext cx="4748957" cy="279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1056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3811"/>
            <a:ext cx="4306115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 명명규칙</a:t>
            </a:r>
            <a:r>
              <a:rPr lang="en-US" altLang="ko-KR" dirty="0"/>
              <a:t>(Naming Convention)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</a:t>
            </a:r>
            <a:r>
              <a:rPr lang="en-US" altLang="ko-KR" b="1" dirty="0"/>
              <a:t>※ </a:t>
            </a:r>
            <a:r>
              <a:rPr lang="ko-KR" altLang="en-US" b="1" dirty="0" err="1"/>
              <a:t>예약어</a:t>
            </a:r>
            <a:endParaRPr lang="en-US" altLang="ko-KR" b="1" dirty="0"/>
          </a:p>
        </p:txBody>
      </p:sp>
      <p:pic>
        <p:nvPicPr>
          <p:cNvPr id="2" name="Picture 2" descr="C:\Users\GGoReb\Documents\반디카메라\Cap 2014-06-25 18-26-51-19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336" y="4145652"/>
            <a:ext cx="5632422" cy="2358018"/>
          </a:xfrm>
          <a:prstGeom prst="rect">
            <a:avLst/>
          </a:prstGeom>
          <a:noFill/>
          <a:ln>
            <a:solidFill>
              <a:srgbClr val="0070C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66546"/>
            <a:ext cx="8232943" cy="264246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757766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50741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의도적인 예외 발생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2749F2-B4E6-BB4F-47ED-F43386A1912D}"/>
              </a:ext>
            </a:extLst>
          </p:cNvPr>
          <p:cNvSpPr txBox="1"/>
          <p:nvPr/>
        </p:nvSpPr>
        <p:spPr>
          <a:xfrm>
            <a:off x="827583" y="753672"/>
            <a:ext cx="7704856" cy="42473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ExceptionExam4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Validation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valid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Validation();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valid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.check();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(AccessException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.printStackTrace();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1E2B62-AD50-DFBB-343E-6FAB52895D56}"/>
              </a:ext>
            </a:extLst>
          </p:cNvPr>
          <p:cNvSpPr txBox="1"/>
          <p:nvPr/>
        </p:nvSpPr>
        <p:spPr>
          <a:xfrm>
            <a:off x="6768304" y="476672"/>
            <a:ext cx="1764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ch14.ExceptionExam4</a:t>
            </a:r>
            <a:endParaRPr lang="ko-KR" altLang="en-US" sz="1200" b="1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496F27B-B387-8223-E6DD-1CCCB3926BB6}"/>
              </a:ext>
            </a:extLst>
          </p:cNvPr>
          <p:cNvSpPr/>
          <p:nvPr/>
        </p:nvSpPr>
        <p:spPr>
          <a:xfrm>
            <a:off x="1341121" y="2411582"/>
            <a:ext cx="3779520" cy="15000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59625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9690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예외 클래스의 계층구조</a:t>
            </a:r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395288" y="692696"/>
            <a:ext cx="8604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 indent="-2667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en-US" altLang="ko-KR" sz="1800" dirty="0">
                <a:latin typeface="+mn-ea"/>
                <a:ea typeface="+mn-ea"/>
              </a:rPr>
              <a:t>  - </a:t>
            </a:r>
            <a:r>
              <a:rPr lang="ko-KR" altLang="en-US" sz="1800" dirty="0">
                <a:latin typeface="+mn-ea"/>
                <a:ea typeface="+mn-ea"/>
              </a:rPr>
              <a:t>예외 클래스는 크게 두 그룹으로 나뉜다</a:t>
            </a:r>
            <a:r>
              <a:rPr lang="en-US" altLang="ko-KR" sz="1800" dirty="0">
                <a:latin typeface="+mn-ea"/>
                <a:ea typeface="+mn-ea"/>
              </a:rPr>
              <a:t>.</a:t>
            </a:r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26083"/>
            <a:ext cx="7380288" cy="107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rgbClr val="FFFF66">
                      <a:gamma/>
                      <a:shade val="60000"/>
                      <a:invGamma/>
                    </a:srgbClr>
                  </a:outerShdw>
                </a:effectLst>
              </a14:hiddenEffects>
            </a:ext>
          </a:extLst>
        </p:spPr>
      </p:pic>
      <p:sp>
        <p:nvSpPr>
          <p:cNvPr id="10" name="Text Box 16"/>
          <p:cNvSpPr txBox="1">
            <a:spLocks noChangeArrowheads="1"/>
          </p:cNvSpPr>
          <p:nvPr/>
        </p:nvSpPr>
        <p:spPr bwMode="auto">
          <a:xfrm>
            <a:off x="5759450" y="1347880"/>
            <a:ext cx="1657350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66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dirty="0">
                <a:latin typeface="+mn-ea"/>
                <a:ea typeface="+mn-ea"/>
                <a:cs typeface="Courier New" pitchFamily="49" charset="0"/>
              </a:rPr>
              <a:t>← </a:t>
            </a:r>
            <a:r>
              <a:rPr lang="ko-KR" altLang="en-US" dirty="0" err="1">
                <a:latin typeface="+mn-ea"/>
                <a:ea typeface="+mn-ea"/>
                <a:cs typeface="Courier New" pitchFamily="49" charset="0"/>
              </a:rPr>
              <a:t>언체크</a:t>
            </a:r>
            <a:r>
              <a:rPr lang="ko-KR" altLang="en-US" dirty="0">
                <a:latin typeface="+mn-ea"/>
                <a:ea typeface="+mn-ea"/>
                <a:cs typeface="Courier New" pitchFamily="49" charset="0"/>
              </a:rPr>
              <a:t> 예외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4" name="Text Box 17"/>
          <p:cNvSpPr txBox="1">
            <a:spLocks noChangeArrowheads="1"/>
          </p:cNvSpPr>
          <p:nvPr/>
        </p:nvSpPr>
        <p:spPr bwMode="auto">
          <a:xfrm>
            <a:off x="6767513" y="1644743"/>
            <a:ext cx="1836737" cy="304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FFFF66">
                <a:gamma/>
                <a:shade val="60000"/>
                <a:invGamma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66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49263" indent="-449263"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1pPr>
            <a:lvl2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2pPr>
            <a:lvl3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3pPr>
            <a:lvl4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4pPr>
            <a:lvl5pPr eaLnBrk="0" hangingPunct="0"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5pPr>
            <a:lvl6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6pPr>
            <a:lvl7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7pPr>
            <a:lvl8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8pPr>
            <a:lvl9pPr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Courier New" pitchFamily="49" charset="0"/>
                <a:ea typeface="견명조" pitchFamily="18" charset="-127"/>
              </a:defRPr>
            </a:lvl9pPr>
          </a:lstStyle>
          <a:p>
            <a:pPr algn="l" eaLnBrk="1" hangingPunct="1"/>
            <a:r>
              <a:rPr lang="ko-KR" altLang="en-US" dirty="0">
                <a:latin typeface="+mn-ea"/>
                <a:ea typeface="+mn-ea"/>
                <a:cs typeface="Courier New" pitchFamily="49" charset="0"/>
              </a:rPr>
              <a:t>← 체크 예외</a:t>
            </a:r>
            <a:endParaRPr lang="ko-KR" altLang="en-US" dirty="0">
              <a:latin typeface="+mn-ea"/>
              <a:ea typeface="+mn-ea"/>
            </a:endParaRPr>
          </a:p>
        </p:txBody>
      </p:sp>
      <p:pic>
        <p:nvPicPr>
          <p:cNvPr id="11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523" y="2204864"/>
            <a:ext cx="6552728" cy="441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3523625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236923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 err="1"/>
              <a:t>RuntimeException</a:t>
            </a:r>
            <a:endParaRPr lang="ko-KR" altLang="en-US" dirty="0"/>
          </a:p>
        </p:txBody>
      </p:sp>
      <p:pic>
        <p:nvPicPr>
          <p:cNvPr id="3074" name="Picture 2" descr="C:\Users\GGoReb\Documents\반디카메라\Cap 2014-06-30 19-56-20-77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4" y="908720"/>
            <a:ext cx="855721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628429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8404865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 err="1"/>
              <a:t>RuntimeException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 err="1"/>
              <a:t>NullPointerException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객체 참조가 없는 상태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null </a:t>
            </a:r>
            <a:r>
              <a:rPr lang="ko-KR" altLang="en-US" dirty="0"/>
              <a:t>값을 갖는 참조변수로 객체 접근 연산자인 도트</a:t>
            </a:r>
            <a:r>
              <a:rPr lang="en-US" altLang="ko-KR" dirty="0"/>
              <a:t>(.) </a:t>
            </a:r>
            <a:r>
              <a:rPr lang="ko-KR" altLang="en-US" dirty="0"/>
              <a:t>사용했을 때 발생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 err="1"/>
              <a:t>ArrayIndexOutOfBoundsException</a:t>
            </a:r>
            <a:r>
              <a:rPr lang="en-US" altLang="ko-KR" dirty="0"/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배열에서 인덱스 범위 초과하여 사용할 경우 발생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935" y="1916832"/>
            <a:ext cx="355917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4022749"/>
            <a:ext cx="3881438" cy="221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9477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4424609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en-US" altLang="ko-KR" dirty="0" err="1"/>
              <a:t>RuntimeException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 err="1"/>
              <a:t>ClassCastException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타입 변환이 되지 않을 경우 발생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정상 코드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예외 발생 코드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537717"/>
            <a:ext cx="6589713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38" y="4005064"/>
            <a:ext cx="7085012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5229200"/>
            <a:ext cx="7075487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타원 8"/>
          <p:cNvSpPr/>
          <p:nvPr/>
        </p:nvSpPr>
        <p:spPr>
          <a:xfrm>
            <a:off x="8686800" y="6257181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15500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46889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Check / </a:t>
            </a:r>
            <a:r>
              <a:rPr lang="en-US" altLang="ko-KR" dirty="0" err="1"/>
              <a:t>UnCheck</a:t>
            </a:r>
            <a:r>
              <a:rPr lang="en-US" altLang="ko-KR" dirty="0"/>
              <a:t> Exception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B847A-D4B5-1556-80CA-36B0D376C7B1}"/>
              </a:ext>
            </a:extLst>
          </p:cNvPr>
          <p:cNvSpPr txBox="1"/>
          <p:nvPr/>
        </p:nvSpPr>
        <p:spPr>
          <a:xfrm>
            <a:off x="827583" y="753672"/>
            <a:ext cx="7704856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File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file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File(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"c:/test.txt"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check exception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try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file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.createNewFile();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catch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(IOException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.printStackTrace();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uncheck exception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.length();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7897C-BC7E-9027-2413-48A0CE3BD9CF}"/>
              </a:ext>
            </a:extLst>
          </p:cNvPr>
          <p:cNvSpPr txBox="1"/>
          <p:nvPr/>
        </p:nvSpPr>
        <p:spPr>
          <a:xfrm>
            <a:off x="6768303" y="476672"/>
            <a:ext cx="17641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ch14.ExceptionExam5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1777905391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744306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사용자 정의 예외 클래스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자바 표준 </a:t>
            </a:r>
            <a:r>
              <a:rPr lang="en-US" altLang="ko-KR" dirty="0"/>
              <a:t>API</a:t>
            </a:r>
            <a:r>
              <a:rPr lang="ko-KR" altLang="en-US" dirty="0"/>
              <a:t>에서 제공하지 않는 예외를 사용하려는 경우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</a:t>
            </a:r>
            <a:r>
              <a:rPr lang="en-US" altLang="ko-KR" dirty="0"/>
              <a:t> </a:t>
            </a:r>
            <a:r>
              <a:rPr lang="ko-KR" altLang="en-US" dirty="0"/>
              <a:t>애플리케이션 서비스와 관련된 예외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ex) </a:t>
            </a:r>
            <a:r>
              <a:rPr lang="ko-KR" altLang="en-US" dirty="0"/>
              <a:t>잔고 부족 예외</a:t>
            </a:r>
            <a:r>
              <a:rPr lang="en-US" altLang="ko-KR" dirty="0"/>
              <a:t>, </a:t>
            </a:r>
            <a:r>
              <a:rPr lang="ko-KR" altLang="en-US" dirty="0"/>
              <a:t>계좌 이체 실패 예외</a:t>
            </a:r>
            <a:r>
              <a:rPr lang="en-US" altLang="ko-KR" dirty="0"/>
              <a:t>, </a:t>
            </a:r>
            <a:r>
              <a:rPr lang="ko-KR" altLang="en-US" dirty="0"/>
              <a:t>회원 가입 실패 예외</a:t>
            </a:r>
            <a:r>
              <a:rPr lang="en-US" altLang="ko-KR" dirty="0"/>
              <a:t>….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선언 방법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419" y="3212976"/>
            <a:ext cx="746601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타원 3"/>
          <p:cNvSpPr/>
          <p:nvPr/>
        </p:nvSpPr>
        <p:spPr>
          <a:xfrm>
            <a:off x="8686800" y="6257181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13284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59425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사용자 정의 예외 </a:t>
            </a:r>
            <a:r>
              <a:rPr lang="ko-KR" altLang="en-US"/>
              <a:t>클래스 작성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5FF674-3B8F-0B99-064E-C964CB01EE61}"/>
              </a:ext>
            </a:extLst>
          </p:cNvPr>
          <p:cNvSpPr txBox="1"/>
          <p:nvPr/>
        </p:nvSpPr>
        <p:spPr>
          <a:xfrm>
            <a:off x="827583" y="753672"/>
            <a:ext cx="7704856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CheckException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Exception {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CheckException(String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en-US" altLang="ko-KR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EE6BE9-6A14-86F1-80D9-FDADBE2054A0}"/>
              </a:ext>
            </a:extLst>
          </p:cNvPr>
          <p:cNvSpPr txBox="1"/>
          <p:nvPr/>
        </p:nvSpPr>
        <p:spPr>
          <a:xfrm>
            <a:off x="6814790" y="476672"/>
            <a:ext cx="1717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ch14.CheckException</a:t>
            </a:r>
            <a:endParaRPr lang="ko-KR" altLang="en-US" sz="1200" b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A456E7-BFD4-20A4-74C9-BD4C8FBF0986}"/>
              </a:ext>
            </a:extLst>
          </p:cNvPr>
          <p:cNvSpPr txBox="1"/>
          <p:nvPr/>
        </p:nvSpPr>
        <p:spPr>
          <a:xfrm>
            <a:off x="827583" y="3171601"/>
            <a:ext cx="7704856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UnCheckException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extends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RuntimeException {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UnCheckException(String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super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message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7D09F5-1431-D2E8-7300-F670132FD87E}"/>
              </a:ext>
            </a:extLst>
          </p:cNvPr>
          <p:cNvSpPr txBox="1"/>
          <p:nvPr/>
        </p:nvSpPr>
        <p:spPr>
          <a:xfrm>
            <a:off x="6609605" y="2894601"/>
            <a:ext cx="1922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ch14.UnCheckException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485704586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7944804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예외 정보 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 err="1"/>
              <a:t>getMessage</a:t>
            </a:r>
            <a:r>
              <a:rPr lang="en-US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예외 발생시킬 때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ko-KR" altLang="en-US" dirty="0" err="1"/>
              <a:t>매개값으로</a:t>
            </a:r>
            <a:r>
              <a:rPr lang="ko-KR" altLang="en-US" dirty="0"/>
              <a:t> 사용한 메시지 리턴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원인 세분화하기 위해 예외 코드 포함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데이터베이스 예외 코드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catch() </a:t>
            </a:r>
            <a:r>
              <a:rPr lang="ko-KR" altLang="en-US" dirty="0"/>
              <a:t>절에서 활용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443" y="1526654"/>
            <a:ext cx="746601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6" y="3579862"/>
            <a:ext cx="7466012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7248327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63530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예외 정보 출력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 err="1"/>
              <a:t>printStackTrace</a:t>
            </a:r>
            <a:r>
              <a:rPr lang="en-US" altLang="ko-KR" dirty="0"/>
              <a:t>()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예외 발생 코드 추적한 내용을 모두 콘솔에 출력 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프로그램 테스트하면서 오류 찾을 때 유용하게 활용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844824"/>
            <a:ext cx="8324850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7868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2141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 </a:t>
            </a:r>
            <a:r>
              <a:rPr lang="en-US" altLang="ko-KR" dirty="0"/>
              <a:t>(Variable)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변수 값 저장</a:t>
            </a:r>
            <a:endParaRPr lang="en-US" altLang="ko-KR" dirty="0"/>
          </a:p>
        </p:txBody>
      </p:sp>
      <p:sp>
        <p:nvSpPr>
          <p:cNvPr id="2" name="TextBox 1"/>
          <p:cNvSpPr txBox="1"/>
          <p:nvPr/>
        </p:nvSpPr>
        <p:spPr>
          <a:xfrm>
            <a:off x="765654" y="3458324"/>
            <a:ext cx="1176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int</a:t>
            </a:r>
            <a:r>
              <a:rPr lang="en-US" altLang="ko-KR" dirty="0"/>
              <a:t> a = 0;</a:t>
            </a:r>
          </a:p>
          <a:p>
            <a:r>
              <a:rPr lang="en-US" altLang="ko-KR" dirty="0" err="1"/>
              <a:t>int</a:t>
            </a:r>
            <a:r>
              <a:rPr lang="en-US" altLang="ko-KR" dirty="0"/>
              <a:t> b = 0;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31840" y="3596823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int</a:t>
            </a:r>
            <a:r>
              <a:rPr lang="en-US" altLang="ko-KR" b="1" dirty="0"/>
              <a:t> a = 0, b = 0;</a:t>
            </a:r>
            <a:endParaRPr lang="ko-KR" altLang="en-US" b="1" dirty="0"/>
          </a:p>
        </p:txBody>
      </p:sp>
      <p:sp>
        <p:nvSpPr>
          <p:cNvPr id="3" name="오른쪽 화살표 2"/>
          <p:cNvSpPr/>
          <p:nvPr/>
        </p:nvSpPr>
        <p:spPr>
          <a:xfrm>
            <a:off x="2339752" y="3530332"/>
            <a:ext cx="504056" cy="46718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54" y="1340768"/>
            <a:ext cx="7948612" cy="19288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모서리가 둥근 직사각형 12"/>
          <p:cNvSpPr/>
          <p:nvPr/>
        </p:nvSpPr>
        <p:spPr>
          <a:xfrm>
            <a:off x="755576" y="4293096"/>
            <a:ext cx="5102490" cy="216024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871612" y="4293096"/>
            <a:ext cx="87716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메모리</a:t>
            </a:r>
            <a:endParaRPr lang="en-US" altLang="ko-KR" b="1" dirty="0"/>
          </a:p>
        </p:txBody>
      </p:sp>
      <p:sp>
        <p:nvSpPr>
          <p:cNvPr id="14" name="직사각형 13"/>
          <p:cNvSpPr/>
          <p:nvPr/>
        </p:nvSpPr>
        <p:spPr>
          <a:xfrm>
            <a:off x="1377673" y="5081518"/>
            <a:ext cx="705167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a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082840" y="5081518"/>
            <a:ext cx="705167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0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724110" y="5805264"/>
            <a:ext cx="705167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b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429277" y="5805264"/>
            <a:ext cx="705167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0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371526" y="4737218"/>
            <a:ext cx="705167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score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076693" y="4737218"/>
            <a:ext cx="705167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>
                <a:solidFill>
                  <a:schemeClr val="tx1"/>
                </a:solidFill>
              </a:rPr>
              <a:t>90</a:t>
            </a:r>
            <a:endParaRPr lang="ko-KR" altLang="en-US" sz="15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62602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88640"/>
            <a:ext cx="3281668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예외처리를 하지 않은 </a:t>
            </a:r>
            <a:r>
              <a:rPr lang="ko-KR" altLang="en-US" dirty="0"/>
              <a:t>경우</a:t>
            </a:r>
          </a:p>
        </p:txBody>
      </p:sp>
      <p:pic>
        <p:nvPicPr>
          <p:cNvPr id="2050" name="Picture 2" descr="C:\Users\GGoReb\Documents\반디카메라\Cap 2014-06-30 19-53-01-65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696470"/>
            <a:ext cx="7541145" cy="554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8686800" y="6257181"/>
            <a:ext cx="76200" cy="762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143322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76290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(ch14.</a:t>
            </a:r>
            <a:r>
              <a:rPr lang="ko-KR" altLang="en-US"/>
              <a:t>연습문제</a:t>
            </a:r>
            <a:r>
              <a:rPr lang="en-US" altLang="ko-KR"/>
              <a:t>02)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아이디와 비밀번호가 틀린 경우 발생시킬 예외 클래스를 작성하고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    로그인 시 예외처리 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700808"/>
            <a:ext cx="7704856" cy="464742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연습문제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02 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연습문제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02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연습문제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02();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    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.login(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"white"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1234);  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① 예외처리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.login(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4321);  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② 예외처리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login(String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( 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③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.equals(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"blue"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pPr algn="l"/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     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④ 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NotExistIdException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예외 발생시키기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pw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!= 1234) {</a:t>
            </a:r>
          </a:p>
          <a:p>
            <a:pPr algn="l"/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     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⑤ </a:t>
            </a:r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WrongPasswordException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예외 발생시키기</a:t>
            </a:r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7773444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762901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(ch14.</a:t>
            </a:r>
            <a:r>
              <a:rPr lang="ko-KR" altLang="en-US"/>
              <a:t>연습문제</a:t>
            </a:r>
            <a:r>
              <a:rPr lang="en-US" altLang="ko-KR"/>
              <a:t>02)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아이디와 비밀번호가 틀린 경우 발생시킬 예외 클래스를 작성하고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    로그인 시 예외처리 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700808"/>
            <a:ext cx="7704856" cy="13234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NotExistIdException ( 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⑥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⑦ 생성자 코드 작성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049118-A910-E154-9B49-5263DA476D32}"/>
              </a:ext>
            </a:extLst>
          </p:cNvPr>
          <p:cNvSpPr txBox="1"/>
          <p:nvPr/>
        </p:nvSpPr>
        <p:spPr>
          <a:xfrm>
            <a:off x="827584" y="3172034"/>
            <a:ext cx="7704856" cy="132343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WrongPasswordException ( 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⑧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solidFill>
                  <a:srgbClr val="000000"/>
                </a:solidFill>
                <a:latin typeface="Consolas" panose="020B0609020204030204" pitchFamily="49" charset="0"/>
              </a:rPr>
              <a:t>  // </a:t>
            </a:r>
            <a:r>
              <a:rPr lang="ko-KR" altLang="en-US" sz="1600" b="1">
                <a:solidFill>
                  <a:srgbClr val="000000"/>
                </a:solidFill>
                <a:latin typeface="Consolas" panose="020B0609020204030204" pitchFamily="49" charset="0"/>
              </a:rPr>
              <a:t>⑨ 생성자 코드 작성</a:t>
            </a:r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1600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027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5347939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 </a:t>
            </a:r>
            <a:r>
              <a:rPr lang="en-US" altLang="ko-KR" dirty="0"/>
              <a:t>(Variable)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변수 값 읽기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변수는 읽기 전에 반드시 초기화되어야 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잘못된 코드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맞게 고친 코드</a:t>
            </a:r>
            <a:endParaRPr lang="en-US" altLang="ko-KR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06636"/>
            <a:ext cx="7686675" cy="7715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144119"/>
            <a:ext cx="7686675" cy="581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954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5469767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리터럴</a:t>
            </a:r>
            <a:r>
              <a:rPr lang="en-US" altLang="ko-KR" dirty="0"/>
              <a:t>(literal)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소스 코드 내에서 직접 입력된 변수의 초기값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소스 코드 내에서 익숙해지는 것이 </a:t>
            </a:r>
            <a:r>
              <a:rPr lang="en-US" altLang="ko-KR" dirty="0"/>
              <a:t>point !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종류 </a:t>
            </a:r>
            <a:r>
              <a:rPr lang="en-US" altLang="ko-KR" dirty="0"/>
              <a:t>: </a:t>
            </a:r>
            <a:r>
              <a:rPr lang="ko-KR" altLang="en-US" dirty="0"/>
              <a:t>정수 </a:t>
            </a:r>
            <a:r>
              <a:rPr lang="en-US" altLang="ko-KR" dirty="0"/>
              <a:t>/ </a:t>
            </a:r>
            <a:r>
              <a:rPr lang="ko-KR" altLang="en-US" dirty="0"/>
              <a:t>실수 </a:t>
            </a:r>
            <a:r>
              <a:rPr lang="en-US" altLang="ko-KR" dirty="0"/>
              <a:t>/ </a:t>
            </a:r>
            <a:r>
              <a:rPr lang="ko-KR" altLang="en-US" dirty="0"/>
              <a:t>문자 </a:t>
            </a:r>
            <a:r>
              <a:rPr lang="en-US" altLang="ko-KR" dirty="0"/>
              <a:t>/ </a:t>
            </a:r>
            <a:r>
              <a:rPr lang="ko-KR" altLang="en-US" dirty="0"/>
              <a:t>문자열 </a:t>
            </a:r>
            <a:r>
              <a:rPr lang="en-US" altLang="ko-KR" dirty="0"/>
              <a:t>/ </a:t>
            </a:r>
            <a:r>
              <a:rPr lang="ko-KR" altLang="en-US" dirty="0"/>
              <a:t>논리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사용 예</a:t>
            </a:r>
            <a:r>
              <a:rPr lang="en-US" altLang="ko-KR" dirty="0"/>
              <a:t>) </a:t>
            </a:r>
            <a:r>
              <a:rPr lang="en-US" altLang="ko-KR" dirty="0" err="1"/>
              <a:t>int</a:t>
            </a:r>
            <a:r>
              <a:rPr lang="en-US" altLang="ko-KR" dirty="0"/>
              <a:t> a = </a:t>
            </a:r>
            <a:r>
              <a:rPr lang="en-US" altLang="ko-KR" b="1" dirty="0">
                <a:solidFill>
                  <a:srgbClr val="FF0000"/>
                </a:solidFill>
              </a:rPr>
              <a:t>10</a:t>
            </a:r>
            <a:r>
              <a:rPr lang="en-US" altLang="ko-KR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float f = </a:t>
            </a:r>
            <a:r>
              <a:rPr lang="en-US" altLang="ko-KR" b="1" dirty="0">
                <a:solidFill>
                  <a:srgbClr val="FF0000"/>
                </a:solidFill>
              </a:rPr>
              <a:t>3.14f;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</a:t>
            </a:r>
            <a:r>
              <a:rPr lang="en-US" altLang="ko-KR" dirty="0" err="1"/>
              <a:t>boolean</a:t>
            </a:r>
            <a:r>
              <a:rPr lang="en-US" altLang="ko-KR" dirty="0"/>
              <a:t> b = </a:t>
            </a:r>
            <a:r>
              <a:rPr lang="en-US" altLang="ko-KR" b="1" dirty="0">
                <a:solidFill>
                  <a:srgbClr val="FF0000"/>
                </a:solidFill>
              </a:rPr>
              <a:t>true</a:t>
            </a:r>
            <a:r>
              <a:rPr lang="en-US" altLang="ko-KR" dirty="0"/>
              <a:t>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      String s = </a:t>
            </a:r>
            <a:r>
              <a:rPr lang="en-US" altLang="ko-KR" b="1" dirty="0">
                <a:solidFill>
                  <a:srgbClr val="FF0000"/>
                </a:solidFill>
              </a:rPr>
              <a:t>"</a:t>
            </a:r>
            <a:r>
              <a:rPr lang="ko-KR" altLang="en-US" b="1" dirty="0">
                <a:solidFill>
                  <a:srgbClr val="FF0000"/>
                </a:solidFill>
              </a:rPr>
              <a:t>문자열</a:t>
            </a:r>
            <a:r>
              <a:rPr lang="en-US" altLang="ko-KR" b="1" dirty="0">
                <a:solidFill>
                  <a:srgbClr val="FF0000"/>
                </a:solidFill>
              </a:rPr>
              <a:t>"</a:t>
            </a:r>
            <a:r>
              <a:rPr lang="en-US" altLang="ko-K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52007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25667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 선언 및 사용 </a:t>
            </a:r>
            <a:r>
              <a:rPr lang="en-US" altLang="ko-KR" dirty="0"/>
              <a:t>1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27584" y="836712"/>
            <a:ext cx="7704856" cy="397031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Variable1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"a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의 값은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?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11;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"b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의 값은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?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a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의 값에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b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를 입력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기존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a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의 값인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10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은 사라짐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"a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의 값은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?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D20B41-F902-FA6A-2148-CCA46BC72C10}"/>
              </a:ext>
            </a:extLst>
          </p:cNvPr>
          <p:cNvSpPr txBox="1"/>
          <p:nvPr/>
        </p:nvSpPr>
        <p:spPr>
          <a:xfrm>
            <a:off x="7287227" y="559713"/>
            <a:ext cx="1245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ch02.Variable1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7312369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256672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변수 선언 및 사용 </a:t>
            </a:r>
            <a:r>
              <a:rPr lang="en-US" altLang="ko-KR" dirty="0"/>
              <a:t>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8BF8A2-4BDB-AFCD-1377-2DDC3A48B6BF}"/>
              </a:ext>
            </a:extLst>
          </p:cNvPr>
          <p:cNvSpPr txBox="1"/>
          <p:nvPr/>
        </p:nvSpPr>
        <p:spPr>
          <a:xfrm>
            <a:off x="827584" y="836712"/>
            <a:ext cx="7704856" cy="53553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isFile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논리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문자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숫자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정수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short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count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100;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age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3000;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ms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20000;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숫자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(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실수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avg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99.99f;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pro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1234.12312313d;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특수문자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abc$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$abc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abc_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_abc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82107-44E2-378B-E893-FE7C0BF302C1}"/>
              </a:ext>
            </a:extLst>
          </p:cNvPr>
          <p:cNvSpPr txBox="1"/>
          <p:nvPr/>
        </p:nvSpPr>
        <p:spPr>
          <a:xfrm>
            <a:off x="7287227" y="559713"/>
            <a:ext cx="1245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ch02.Variable2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558259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3568606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자바의 특징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이식성이 높은 언어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여러 환경에서 사용 가능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16832"/>
            <a:ext cx="8190314" cy="32403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09072" y="3997586"/>
            <a:ext cx="3816424" cy="579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0198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3400290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기본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(Primitive Type)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dirty="0" err="1"/>
              <a:t>boolean</a:t>
            </a:r>
            <a:r>
              <a:rPr lang="en-US" altLang="ko-KR" dirty="0"/>
              <a:t> (</a:t>
            </a:r>
            <a:r>
              <a:rPr lang="ko-KR" altLang="en-US" dirty="0"/>
              <a:t>논리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char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문자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byte 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short 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dirty="0" err="1"/>
              <a:t>int</a:t>
            </a:r>
            <a:r>
              <a:rPr lang="en-US" altLang="ko-KR" dirty="0"/>
              <a:t> 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long (</a:t>
            </a:r>
            <a:r>
              <a:rPr lang="ko-KR" altLang="en-US" dirty="0"/>
              <a:t>정수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float (</a:t>
            </a:r>
            <a:r>
              <a:rPr lang="ko-KR" altLang="en-US" dirty="0"/>
              <a:t>실수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double (</a:t>
            </a:r>
            <a:r>
              <a:rPr lang="ko-KR" altLang="en-US" dirty="0"/>
              <a:t>실수</a:t>
            </a:r>
            <a:r>
              <a:rPr lang="en-US" altLang="ko-KR" dirty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83968" y="332656"/>
            <a:ext cx="4570482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참조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(Reference Type)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8</a:t>
            </a:r>
            <a:r>
              <a:rPr lang="ko-KR" altLang="en-US" dirty="0"/>
              <a:t>개의 기본형을 제외한 나머지 타입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가 제공하는 클래스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사용자</a:t>
            </a:r>
            <a:r>
              <a:rPr lang="en-US" altLang="ko-KR" dirty="0"/>
              <a:t>(</a:t>
            </a:r>
            <a:r>
              <a:rPr lang="ko-KR" altLang="en-US" dirty="0"/>
              <a:t>개발자</a:t>
            </a:r>
            <a:r>
              <a:rPr lang="en-US" altLang="ko-KR" dirty="0"/>
              <a:t>)</a:t>
            </a:r>
            <a:r>
              <a:rPr lang="ko-KR" altLang="en-US" dirty="0"/>
              <a:t>가 임의로 만든 클래스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객체의 주소를 저장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2208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5392823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기본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(Primitive Type)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논리 값을 저장하는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</a:t>
            </a:r>
            <a:r>
              <a:rPr lang="en-US" altLang="ko-KR" b="1" dirty="0"/>
              <a:t>※ bit : </a:t>
            </a:r>
            <a:r>
              <a:rPr lang="ko-KR" altLang="en-US" b="1" dirty="0"/>
              <a:t>메모리의 최소 기억단위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55985"/>
            <a:ext cx="8221491" cy="267593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257300" y="4941168"/>
            <a:ext cx="1785937" cy="571500"/>
            <a:chOff x="1185863" y="4225652"/>
            <a:chExt cx="1785937" cy="571500"/>
          </a:xfrm>
        </p:grpSpPr>
        <p:sp>
          <p:nvSpPr>
            <p:cNvPr id="6" name="직사각형 5"/>
            <p:cNvSpPr/>
            <p:nvPr/>
          </p:nvSpPr>
          <p:spPr>
            <a:xfrm>
              <a:off x="1257300" y="4511402"/>
              <a:ext cx="214313" cy="285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16"/>
            <p:cNvSpPr txBox="1">
              <a:spLocks noChangeArrowheads="1"/>
            </p:cNvSpPr>
            <p:nvPr/>
          </p:nvSpPr>
          <p:spPr bwMode="auto">
            <a:xfrm>
              <a:off x="1185863" y="4225652"/>
              <a:ext cx="171450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2pPr>
              <a:lvl3pPr marL="1143000" indent="-228600">
                <a:defRPr sz="1400"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3pPr>
              <a:lvl4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4pPr>
              <a:lvl5pPr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buChar char="»"/>
                <a:defRPr>
                  <a:solidFill>
                    <a:schemeClr val="tx1"/>
                  </a:solidFill>
                  <a:latin typeface="HY견고딕" pitchFamily="18" charset="-127"/>
                  <a:ea typeface="HY견고딕" pitchFamily="18" charset="-127"/>
                </a:defRPr>
              </a:lvl9pPr>
            </a:lstStyle>
            <a:p>
              <a:pPr algn="ctr" eaLnBrk="1" hangingPunct="1"/>
              <a:r>
                <a:rPr lang="en-US" altLang="ko-KR" sz="1400" dirty="0">
                  <a:latin typeface="맑은 고딕" pitchFamily="50" charset="-127"/>
                  <a:ea typeface="맑은 고딕" pitchFamily="50" charset="-127"/>
                </a:rPr>
                <a:t>1 byte = 8 bit</a:t>
              </a:r>
              <a:endParaRPr lang="ko-KR" altLang="en-US" sz="1400" dirty="0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471613" y="4511402"/>
              <a:ext cx="214312" cy="285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685925" y="4511402"/>
              <a:ext cx="214313" cy="285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00238" y="4511402"/>
              <a:ext cx="214312" cy="285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114550" y="4511402"/>
              <a:ext cx="214313" cy="285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328863" y="4511402"/>
              <a:ext cx="214312" cy="285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43175" y="4511402"/>
              <a:ext cx="214313" cy="285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dirty="0">
                  <a:solidFill>
                    <a:schemeClr val="tx1"/>
                  </a:solidFill>
                </a:rPr>
                <a:t>0</a:t>
              </a:r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757488" y="4511402"/>
              <a:ext cx="214312" cy="2857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>
                  <a:solidFill>
                    <a:schemeClr val="tx1"/>
                  </a:solidFill>
                </a:rPr>
                <a:t>0</a:t>
              </a:r>
              <a:endParaRPr lang="ko-KR" altLang="en-US" sz="12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36850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46976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(ch02.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같이 출력될 수 있도록 코드 작성하기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①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②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③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20;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④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2147483648L;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⑤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3.14f;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⑥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1.0;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6117920" y="393953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8B74CC-95A4-96E8-F43D-0AF247D3B45C}"/>
              </a:ext>
            </a:extLst>
          </p:cNvPr>
          <p:cNvSpPr txBox="1"/>
          <p:nvPr/>
        </p:nvSpPr>
        <p:spPr>
          <a:xfrm>
            <a:off x="5728070" y="4197076"/>
            <a:ext cx="389850" cy="19067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400"/>
              </a:lnSpc>
            </a:pPr>
            <a:r>
              <a:rPr lang="ko-KR" altLang="en-US" sz="1600" b="1">
                <a:solidFill>
                  <a:srgbClr val="FF0000"/>
                </a:solidFill>
              </a:rPr>
              <a:t>①</a:t>
            </a:r>
            <a:endParaRPr lang="en-US" altLang="ko-KR" sz="1600" b="1">
              <a:solidFill>
                <a:srgbClr val="FF0000"/>
              </a:solidFill>
            </a:endParaRPr>
          </a:p>
          <a:p>
            <a:pPr>
              <a:lnSpc>
                <a:spcPts val="2400"/>
              </a:lnSpc>
            </a:pPr>
            <a:r>
              <a:rPr lang="ko-KR" altLang="en-US" sz="1600" b="1">
                <a:solidFill>
                  <a:srgbClr val="FF0000"/>
                </a:solidFill>
              </a:rPr>
              <a:t>②</a:t>
            </a:r>
            <a:endParaRPr lang="en-US" altLang="ko-KR" sz="1600" b="1">
              <a:solidFill>
                <a:srgbClr val="FF0000"/>
              </a:solidFill>
            </a:endParaRPr>
          </a:p>
          <a:p>
            <a:pPr>
              <a:lnSpc>
                <a:spcPts val="2400"/>
              </a:lnSpc>
            </a:pPr>
            <a:r>
              <a:rPr lang="ko-KR" altLang="en-US" sz="1600" b="1">
                <a:solidFill>
                  <a:srgbClr val="FF0000"/>
                </a:solidFill>
              </a:rPr>
              <a:t>③</a:t>
            </a:r>
            <a:endParaRPr lang="en-US" altLang="ko-KR" sz="1600" b="1">
              <a:solidFill>
                <a:srgbClr val="FF0000"/>
              </a:solidFill>
            </a:endParaRPr>
          </a:p>
          <a:p>
            <a:pPr>
              <a:lnSpc>
                <a:spcPts val="2400"/>
              </a:lnSpc>
            </a:pPr>
            <a:r>
              <a:rPr lang="ko-KR" altLang="en-US" sz="1600" b="1">
                <a:solidFill>
                  <a:srgbClr val="FF0000"/>
                </a:solidFill>
              </a:rPr>
              <a:t>④</a:t>
            </a:r>
            <a:endParaRPr lang="en-US" altLang="ko-KR" sz="1600" b="1">
              <a:solidFill>
                <a:srgbClr val="FF0000"/>
              </a:solidFill>
            </a:endParaRPr>
          </a:p>
          <a:p>
            <a:pPr>
              <a:lnSpc>
                <a:spcPts val="2400"/>
              </a:lnSpc>
            </a:pPr>
            <a:r>
              <a:rPr lang="ko-KR" altLang="en-US" sz="1600" b="1">
                <a:solidFill>
                  <a:srgbClr val="FF0000"/>
                </a:solidFill>
              </a:rPr>
              <a:t>⑤</a:t>
            </a:r>
            <a:endParaRPr lang="en-US" altLang="ko-KR" sz="1600" b="1">
              <a:solidFill>
                <a:srgbClr val="FF0000"/>
              </a:solidFill>
            </a:endParaRPr>
          </a:p>
          <a:p>
            <a:pPr>
              <a:lnSpc>
                <a:spcPts val="2400"/>
              </a:lnSpc>
            </a:pPr>
            <a:r>
              <a:rPr lang="ko-KR" altLang="en-US" sz="1600" b="1">
                <a:solidFill>
                  <a:srgbClr val="FF0000"/>
                </a:solidFill>
              </a:rPr>
              <a:t>⑥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91ECD3-9E47-D751-B498-584BC2AB2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7920" y="4247316"/>
            <a:ext cx="1809750" cy="1885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9378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22" y="317262"/>
            <a:ext cx="6808274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형변환</a:t>
            </a:r>
            <a:r>
              <a:rPr lang="en-US" altLang="ko-KR" dirty="0"/>
              <a:t>(Casting)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값의 타입을 다른 타입으로 변환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기본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boolean</a:t>
            </a:r>
            <a:r>
              <a:rPr lang="ko-KR" altLang="en-US" dirty="0"/>
              <a:t>을 제외한 나머지 </a:t>
            </a:r>
            <a:r>
              <a:rPr lang="en-US" altLang="ko-KR" dirty="0"/>
              <a:t>7</a:t>
            </a:r>
            <a:r>
              <a:rPr lang="ko-KR" altLang="en-US" dirty="0"/>
              <a:t>개 서로 </a:t>
            </a:r>
            <a:r>
              <a:rPr lang="ko-KR" altLang="en-US" dirty="0" err="1"/>
              <a:t>형변환</a:t>
            </a:r>
            <a:r>
              <a:rPr lang="ko-KR" altLang="en-US" dirty="0"/>
              <a:t> 가능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참조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같은 타입</a:t>
            </a:r>
            <a:r>
              <a:rPr lang="en-US" altLang="ko-KR" dirty="0"/>
              <a:t>(</a:t>
            </a:r>
            <a:r>
              <a:rPr lang="ko-KR" altLang="en-US" dirty="0"/>
              <a:t>상속</a:t>
            </a:r>
            <a:r>
              <a:rPr lang="en-US" altLang="ko-KR" dirty="0"/>
              <a:t>)</a:t>
            </a:r>
            <a:r>
              <a:rPr lang="ko-KR" altLang="en-US" dirty="0"/>
              <a:t> 인 경우 </a:t>
            </a:r>
            <a:r>
              <a:rPr lang="ko-KR" altLang="en-US" dirty="0" err="1"/>
              <a:t>형변환</a:t>
            </a:r>
            <a:r>
              <a:rPr lang="ko-KR" altLang="en-US" dirty="0"/>
              <a:t> 가능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683568" y="2136396"/>
          <a:ext cx="6336704" cy="3092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3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95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31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85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변환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수식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ym typeface="Wingdings" pitchFamily="2" charset="2"/>
                        </a:rPr>
                        <a:t> char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(char) 100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char </a:t>
                      </a:r>
                      <a:r>
                        <a:rPr lang="en-US" altLang="ko-KR" sz="1400" dirty="0">
                          <a:sym typeface="Wingdings" pitchFamily="2" charset="2"/>
                        </a:rPr>
                        <a:t> </a:t>
                      </a:r>
                      <a:r>
                        <a:rPr lang="en-US" altLang="ko-KR" sz="1400" dirty="0" err="1">
                          <a:sym typeface="Wingdings" pitchFamily="2" charset="2"/>
                        </a:rPr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) ’d’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100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float </a:t>
                      </a:r>
                      <a:r>
                        <a:rPr lang="en-US" altLang="ko-KR" sz="1400" dirty="0">
                          <a:sym typeface="Wingdings" pitchFamily="2" charset="2"/>
                        </a:rPr>
                        <a:t>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 err="1"/>
                        <a:t>int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</a:t>
                      </a:r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) 1.414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5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int</a:t>
                      </a:r>
                      <a:r>
                        <a:rPr lang="en-US" altLang="ko-KR" sz="1400" dirty="0"/>
                        <a:t> </a:t>
                      </a:r>
                      <a:r>
                        <a:rPr lang="en-US" altLang="ko-KR" sz="1400" dirty="0">
                          <a:sym typeface="Wingdings" pitchFamily="2" charset="2"/>
                        </a:rPr>
                        <a:t> float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(float) 10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10.0f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Group 295"/>
          <p:cNvGraphicFramePr>
            <a:graphicFrameLocks noGrp="1"/>
          </p:cNvGraphicFramePr>
          <p:nvPr/>
        </p:nvGraphicFramePr>
        <p:xfrm>
          <a:off x="7200319" y="1844824"/>
          <a:ext cx="1655763" cy="3688080"/>
        </p:xfrm>
        <a:graphic>
          <a:graphicData uri="http://schemas.openxmlformats.org/drawingml/2006/table">
            <a:tbl>
              <a:tblPr/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문자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939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22" y="317262"/>
            <a:ext cx="7643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자동 </a:t>
            </a:r>
            <a:r>
              <a:rPr lang="ko-KR" altLang="en-US" dirty="0" err="1"/>
              <a:t>형변환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프로그램 실행 도중 작은 타입은 큰 타입으로 자동 타입 변환 가능</a:t>
            </a:r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68760"/>
            <a:ext cx="7229475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68948"/>
            <a:ext cx="7215188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22" y="3513782"/>
            <a:ext cx="44646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강제 </a:t>
            </a:r>
            <a:r>
              <a:rPr lang="ko-KR" altLang="en-US" dirty="0" err="1"/>
              <a:t>형변환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큰 타입을 작은 타입으로 강제 변환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4509120"/>
            <a:ext cx="63627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89589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22" y="317262"/>
            <a:ext cx="593143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>
                <a:sym typeface="Wingdings" pitchFamily="2" charset="2"/>
              </a:rPr>
              <a:t>연산식에서</a:t>
            </a:r>
            <a:r>
              <a:rPr lang="ko-KR" altLang="en-US" dirty="0">
                <a:sym typeface="Wingdings" pitchFamily="2" charset="2"/>
              </a:rPr>
              <a:t> 자동 타입 변환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>
                <a:sym typeface="Wingdings" pitchFamily="2" charset="2"/>
              </a:rPr>
              <a:t>서로 다른 타입의 </a:t>
            </a:r>
            <a:r>
              <a:rPr lang="ko-KR" altLang="en-US" dirty="0" err="1">
                <a:sym typeface="Wingdings" pitchFamily="2" charset="2"/>
              </a:rPr>
              <a:t>피연산자는</a:t>
            </a:r>
            <a:r>
              <a:rPr lang="ko-KR" altLang="en-US" dirty="0">
                <a:sym typeface="Wingdings" pitchFamily="2" charset="2"/>
              </a:rPr>
              <a:t> 같은 타입으로 변환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>
                <a:sym typeface="Wingdings" pitchFamily="2" charset="2"/>
              </a:rPr>
              <a:t>두 </a:t>
            </a:r>
            <a:r>
              <a:rPr lang="ko-KR" altLang="en-US" dirty="0" err="1">
                <a:sym typeface="Wingdings" pitchFamily="2" charset="2"/>
              </a:rPr>
              <a:t>피연산자</a:t>
            </a:r>
            <a:r>
              <a:rPr lang="ko-KR" altLang="en-US" dirty="0">
                <a:sym typeface="Wingdings" pitchFamily="2" charset="2"/>
              </a:rPr>
              <a:t> 중 크기가 큰 타입으로 자동 변환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 ex) </a:t>
            </a:r>
            <a:r>
              <a:rPr lang="en-US" altLang="ko-KR" dirty="0" err="1"/>
              <a:t>int</a:t>
            </a:r>
            <a:r>
              <a:rPr lang="en-US" altLang="ko-KR" dirty="0"/>
              <a:t> type</a:t>
            </a:r>
            <a:r>
              <a:rPr lang="ko-KR" altLang="en-US" dirty="0"/>
              <a:t>으로 계산 결과를 얻고 싶다면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1. double type </a:t>
            </a:r>
            <a:r>
              <a:rPr lang="ko-KR" altLang="en-US" dirty="0"/>
              <a:t>변수를 먼저 </a:t>
            </a:r>
            <a:r>
              <a:rPr lang="en-US" altLang="ko-KR" dirty="0" err="1"/>
              <a:t>int</a:t>
            </a:r>
            <a:r>
              <a:rPr lang="ko-KR" altLang="en-US" dirty="0"/>
              <a:t>로 변환 후 계산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2. </a:t>
            </a:r>
            <a:r>
              <a:rPr lang="ko-KR" altLang="en-US" dirty="0"/>
              <a:t>계산결과를 </a:t>
            </a:r>
            <a:r>
              <a:rPr lang="en-US" altLang="ko-KR" dirty="0" err="1"/>
              <a:t>int</a:t>
            </a:r>
            <a:r>
              <a:rPr lang="ko-KR" altLang="en-US" dirty="0"/>
              <a:t>로 변환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700808"/>
            <a:ext cx="7618413" cy="187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31002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1733167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형변환</a:t>
            </a:r>
            <a:r>
              <a:rPr lang="ko-KR" altLang="en-US" dirty="0"/>
              <a:t> 예제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836712"/>
            <a:ext cx="417646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en-US" altLang="ko-KR" sz="1800" b="1" i="1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6" name="Group 295"/>
          <p:cNvGraphicFramePr>
            <a:graphicFrameLocks noGrp="1"/>
          </p:cNvGraphicFramePr>
          <p:nvPr/>
        </p:nvGraphicFramePr>
        <p:xfrm>
          <a:off x="6948685" y="836712"/>
          <a:ext cx="1655763" cy="3688080"/>
        </p:xfrm>
        <a:graphic>
          <a:graphicData uri="http://schemas.openxmlformats.org/drawingml/2006/table">
            <a:tbl>
              <a:tblPr/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문자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0584B63-FF66-1876-22B7-28FEFA15A787}"/>
              </a:ext>
            </a:extLst>
          </p:cNvPr>
          <p:cNvSpPr txBox="1"/>
          <p:nvPr/>
        </p:nvSpPr>
        <p:spPr>
          <a:xfrm>
            <a:off x="5617832" y="559802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ch02.Casting</a:t>
            </a:r>
            <a:endParaRPr lang="ko-KR" altLang="en-US" sz="1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DD2702-1D10-11C1-4599-D34380F95031}"/>
              </a:ext>
            </a:extLst>
          </p:cNvPr>
          <p:cNvSpPr txBox="1"/>
          <p:nvPr/>
        </p:nvSpPr>
        <p:spPr>
          <a:xfrm>
            <a:off x="827584" y="836712"/>
            <a:ext cx="5904656" cy="403187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65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short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97</a:t>
            </a:r>
          </a:p>
          <a:p>
            <a:pPr algn="l"/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sv-SE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.println((</a:t>
            </a:r>
            <a:r>
              <a:rPr lang="sv-SE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sv-SE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(95)); </a:t>
            </a:r>
            <a:r>
              <a:rPr lang="sv-SE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_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(1.414));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1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(10));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10.0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100L;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강제 형변환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num3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100;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num4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2.2f;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num3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num4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자동 형변환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15.1 + (</a:t>
            </a:r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double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10; </a:t>
            </a:r>
            <a:r>
              <a:rPr lang="en-US" altLang="ko-KR" sz="16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600">
                <a:solidFill>
                  <a:srgbClr val="3F7F5F"/>
                </a:solidFill>
                <a:latin typeface="Consolas" panose="020B0609020204030204" pitchFamily="49" charset="0"/>
              </a:rPr>
              <a:t>의도적인 표시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34451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22" y="332656"/>
            <a:ext cx="6244017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형변환을</a:t>
            </a:r>
            <a:r>
              <a:rPr lang="ko-KR" altLang="en-US" dirty="0"/>
              <a:t> 사용하는 경우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컴파일 오류를 막기 위함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long num1 = 100L;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num2 = (long) num1;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의도적인 표시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double sum = 15.1 + (double) 10;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형 변환 규칙에 위배되긴 하지만 변환이 필요한 상황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float f = 2.2F;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-US" altLang="ko-KR" dirty="0" err="1"/>
              <a:t>int</a:t>
            </a:r>
            <a:r>
              <a:rPr lang="en-US" altLang="ko-KR" dirty="0"/>
              <a:t> i = 100;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-US" altLang="ko-KR" dirty="0" err="1"/>
              <a:t>System.out.println</a:t>
            </a:r>
            <a:r>
              <a:rPr lang="en-US" altLang="ko-KR" dirty="0"/>
              <a:t>(  (</a:t>
            </a:r>
            <a:r>
              <a:rPr lang="en-US" altLang="ko-KR" dirty="0" err="1"/>
              <a:t>int</a:t>
            </a:r>
            <a:r>
              <a:rPr lang="en-US" altLang="ko-KR" dirty="0"/>
              <a:t>) ( f * i )  );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참조 </a:t>
            </a:r>
            <a:r>
              <a:rPr lang="ko-KR" altLang="en-US" dirty="0" err="1"/>
              <a:t>자료형의</a:t>
            </a:r>
            <a:r>
              <a:rPr lang="ko-KR" altLang="en-US" dirty="0"/>
              <a:t> </a:t>
            </a:r>
            <a:r>
              <a:rPr lang="ko-KR" altLang="en-US" dirty="0" err="1"/>
              <a:t>다형성</a:t>
            </a:r>
            <a:r>
              <a:rPr lang="ko-KR" altLang="en-US" dirty="0"/>
              <a:t> 적용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1467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46976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(ch02.</a:t>
            </a:r>
            <a:r>
              <a:rPr lang="ko-KR" altLang="en-US"/>
              <a:t>연습문제</a:t>
            </a:r>
            <a:r>
              <a:rPr lang="en-US" altLang="ko-KR"/>
              <a:t>02)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같이 출력될 수 있도록 코드 작성하기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32932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소프트웨어설계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= 77;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소프트웨어개발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= 50;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데이터베이스구축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= 61;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프로그래밍언어활용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= 69;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정보시스템구축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= 45;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점수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소프트웨어설계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소프트웨어개발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</a:p>
          <a:p>
            <a:pPr algn="l"/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데이터베이스구축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프로그래밍언어활용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정보시스템구축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60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①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평균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= 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②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정보처리기사 필기시험 결과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점수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%s,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평균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%s"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점수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평균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7584" y="480216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CF4FB6-BE3B-1C4C-1E23-6FA885C30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109939"/>
            <a:ext cx="3143250" cy="695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018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272869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오버플로우</a:t>
            </a:r>
            <a:r>
              <a:rPr lang="en-US" altLang="ko-KR" dirty="0"/>
              <a:t>(Overflow)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05FB62-9CC0-05B7-35FB-9CAA4C79F2E2}"/>
              </a:ext>
            </a:extLst>
          </p:cNvPr>
          <p:cNvSpPr txBox="1"/>
          <p:nvPr/>
        </p:nvSpPr>
        <p:spPr>
          <a:xfrm>
            <a:off x="7291523" y="559713"/>
            <a:ext cx="1240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ch02.Overflow</a:t>
            </a:r>
            <a:endParaRPr lang="ko-KR" altLang="en-US" sz="12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30D364-BBA9-ACC3-1667-87CD44951F00}"/>
              </a:ext>
            </a:extLst>
          </p:cNvPr>
          <p:cNvSpPr txBox="1"/>
          <p:nvPr/>
        </p:nvSpPr>
        <p:spPr>
          <a:xfrm>
            <a:off x="827584" y="836712"/>
            <a:ext cx="7704856" cy="203132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127;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+ 1);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-128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300;</a:t>
            </a:r>
          </a:p>
          <a:p>
            <a:pPr algn="l"/>
            <a:r>
              <a:rPr lang="pt-BR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pt-B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pt-B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pt-BR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pt-B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pt-BR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pt-BR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pt-BR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44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00818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855073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자바의 특징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객체 지향 언어 </a:t>
            </a:r>
            <a:r>
              <a:rPr lang="en-US" altLang="ko-KR" dirty="0"/>
              <a:t>-&gt; OOP(Object Oriented Programming)</a:t>
            </a:r>
          </a:p>
          <a:p>
            <a:pPr marL="0" lvl="2">
              <a:lnSpc>
                <a:spcPct val="150000"/>
              </a:lnSpc>
            </a:pPr>
            <a:r>
              <a:rPr lang="ko-KR" altLang="en-US" dirty="0"/>
              <a:t>        부품 객체를 먼저 만들고</a:t>
            </a:r>
            <a:r>
              <a:rPr lang="en-US" altLang="ko-KR" dirty="0"/>
              <a:t>, </a:t>
            </a:r>
            <a:r>
              <a:rPr lang="ko-KR" altLang="en-US" dirty="0"/>
              <a:t>이것들을 조합해 전체 프로그램을 완성하는 기법</a:t>
            </a:r>
            <a:endParaRPr lang="en-US" altLang="ko-KR" dirty="0"/>
          </a:p>
          <a:p>
            <a:pPr marL="0" lvl="2">
              <a:lnSpc>
                <a:spcPct val="150000"/>
              </a:lnSpc>
            </a:pPr>
            <a:endParaRPr lang="en-US" altLang="ko-KR" dirty="0"/>
          </a:p>
          <a:p>
            <a:pPr marL="0" lvl="2"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자바는 처음부터 </a:t>
            </a:r>
            <a:r>
              <a:rPr lang="en-US" altLang="ko-KR" dirty="0"/>
              <a:t>OOP </a:t>
            </a:r>
            <a:r>
              <a:rPr lang="ko-KR" altLang="en-US" dirty="0"/>
              <a:t>개발용 언어로 설계</a:t>
            </a:r>
            <a:endParaRPr lang="en-US" altLang="ko-KR" dirty="0"/>
          </a:p>
          <a:p>
            <a:pPr marL="0" lvl="2"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캡슐화</a:t>
            </a:r>
            <a:r>
              <a:rPr lang="en-US" altLang="ko-KR" dirty="0"/>
              <a:t>, </a:t>
            </a:r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endParaRPr lang="en-US" altLang="ko-KR" dirty="0"/>
          </a:p>
          <a:p>
            <a:pPr marL="0" lvl="2">
              <a:lnSpc>
                <a:spcPct val="150000"/>
              </a:lnSpc>
            </a:pPr>
            <a:endParaRPr lang="en-US" altLang="ko-KR" dirty="0"/>
          </a:p>
          <a:p>
            <a:pPr marL="0" lvl="2">
              <a:lnSpc>
                <a:spcPct val="150000"/>
              </a:lnSpc>
            </a:pPr>
            <a:endParaRPr lang="en-US" altLang="ko-KR" dirty="0"/>
          </a:p>
          <a:p>
            <a:pPr marL="0" lvl="2">
              <a:lnSpc>
                <a:spcPct val="150000"/>
              </a:lnSpc>
            </a:pPr>
            <a:endParaRPr lang="en-US" altLang="ko-KR" dirty="0"/>
          </a:p>
          <a:p>
            <a:pPr marL="0"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924944"/>
            <a:ext cx="6096000" cy="354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9309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623929" cy="4662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연산이란</a:t>
            </a:r>
            <a:r>
              <a:rPr lang="en-US" altLang="ko-KR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데이터를 처리하여 결과를 산출하는 것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연산자</a:t>
            </a:r>
            <a:r>
              <a:rPr lang="en-US" altLang="ko-KR" dirty="0"/>
              <a:t>(Operations)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연산에 사용되는 표시나 기호</a:t>
            </a:r>
            <a:r>
              <a:rPr lang="en-US" altLang="ko-KR" dirty="0"/>
              <a:t>(+, -, *, /, %, =, …)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피연산자</a:t>
            </a:r>
            <a:r>
              <a:rPr lang="en-US" altLang="ko-KR" dirty="0"/>
              <a:t>(Operand)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연산 대상이 되는 데이터</a:t>
            </a:r>
            <a:r>
              <a:rPr lang="en-US" altLang="ko-KR" dirty="0"/>
              <a:t>(</a:t>
            </a:r>
            <a:r>
              <a:rPr lang="ko-KR" altLang="en-US" dirty="0" err="1"/>
              <a:t>리터럴</a:t>
            </a:r>
            <a:r>
              <a:rPr lang="en-US" altLang="ko-KR" dirty="0"/>
              <a:t>, 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연산식</a:t>
            </a:r>
            <a:r>
              <a:rPr lang="en-US" altLang="ko-KR" dirty="0"/>
              <a:t>(Expressions)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연산자와 </a:t>
            </a:r>
            <a:r>
              <a:rPr lang="ko-KR" altLang="en-US" dirty="0" err="1"/>
              <a:t>피연산자를</a:t>
            </a:r>
            <a:r>
              <a:rPr lang="ko-KR" altLang="en-US" dirty="0"/>
              <a:t> 이용하여 연산의 과정을 기술한 것</a:t>
            </a:r>
            <a:endParaRPr lang="en-US" altLang="ko-KR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733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연산자 종류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6712"/>
            <a:ext cx="7239000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3334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70060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연산 방향과</a:t>
            </a:r>
            <a:r>
              <a:rPr lang="en-US" altLang="ko-KR" dirty="0"/>
              <a:t> </a:t>
            </a:r>
            <a:r>
              <a:rPr lang="ko-KR" altLang="en-US" dirty="0"/>
              <a:t>우선순위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연산자의 우선 순위에 따라 연산된다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동일한 우선 순위의 연산자는 연산의 방향 존재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68760"/>
            <a:ext cx="785812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494756"/>
            <a:ext cx="6583363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4791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121093" cy="461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연산자</a:t>
            </a:r>
            <a:r>
              <a:rPr lang="en-US" altLang="ko-KR" dirty="0"/>
              <a:t> </a:t>
            </a:r>
            <a:r>
              <a:rPr lang="ko-KR" altLang="en-US" dirty="0"/>
              <a:t>우선순위</a:t>
            </a: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11" y="864840"/>
            <a:ext cx="7681913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06460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229590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연산자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우선순위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● </a:t>
            </a:r>
            <a:r>
              <a:rPr lang="ko-KR" altLang="en-US" dirty="0">
                <a:latin typeface="+mn-ea"/>
              </a:rPr>
              <a:t>괄호의 우선순위가 제일 높다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● </a:t>
            </a:r>
            <a:r>
              <a:rPr lang="ko-KR" altLang="en-US" dirty="0">
                <a:latin typeface="+mn-ea"/>
              </a:rPr>
              <a:t>산술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비교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논리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대입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● </a:t>
            </a:r>
            <a:r>
              <a:rPr lang="ko-KR" altLang="en-US" dirty="0" err="1">
                <a:latin typeface="+mn-ea"/>
              </a:rPr>
              <a:t>단항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이항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 err="1">
                <a:latin typeface="+mn-ea"/>
              </a:rPr>
              <a:t>삼항</a:t>
            </a:r>
            <a:endParaRPr lang="ko-KR" altLang="en-US" dirty="0">
              <a:latin typeface="+mn-ea"/>
            </a:endParaRPr>
          </a:p>
          <a:p>
            <a:pPr>
              <a:spcBef>
                <a:spcPct val="50000"/>
              </a:spcBef>
            </a:pPr>
            <a:endParaRPr lang="en-US" altLang="ko-KR" dirty="0">
              <a:latin typeface="+mn-ea"/>
            </a:endParaRPr>
          </a:p>
          <a:p>
            <a:pPr>
              <a:spcBef>
                <a:spcPct val="50000"/>
              </a:spcBef>
            </a:pPr>
            <a:r>
              <a:rPr lang="en-US" altLang="ko-KR" dirty="0">
                <a:latin typeface="+mn-ea"/>
              </a:rPr>
              <a:t>    ● </a:t>
            </a:r>
            <a:r>
              <a:rPr lang="ko-KR" altLang="en-US" dirty="0">
                <a:latin typeface="+mn-ea"/>
              </a:rPr>
              <a:t>연산자의 연산 진행방향은 왼쪽에서 오른쪽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latin typeface="+mn-ea"/>
              </a:rPr>
              <a:t>→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이다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ko-KR" dirty="0">
                <a:latin typeface="+mn-ea"/>
              </a:rPr>
              <a:t>        </a:t>
            </a:r>
            <a:r>
              <a:rPr lang="ko-KR" altLang="en-US" dirty="0">
                <a:latin typeface="+mn-ea"/>
              </a:rPr>
              <a:t>단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단항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대입 연산자만 오른쪽에서 왼쪽</a:t>
            </a:r>
            <a:r>
              <a:rPr lang="en-US" altLang="ko-KR" dirty="0">
                <a:latin typeface="+mn-ea"/>
              </a:rPr>
              <a:t>(</a:t>
            </a:r>
            <a:r>
              <a:rPr lang="en-US" altLang="ko-KR" b="1" dirty="0">
                <a:latin typeface="+mn-ea"/>
              </a:rPr>
              <a:t>←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이다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04487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882012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연산자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우선순위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● –x + 3                         </a:t>
            </a:r>
            <a:r>
              <a:rPr lang="en-US" altLang="ko-KR" dirty="0">
                <a:latin typeface="+mn-ea"/>
                <a:sym typeface="Wingdings" pitchFamily="2" charset="2"/>
              </a:rPr>
              <a:t>     </a:t>
            </a:r>
            <a:r>
              <a:rPr lang="ko-KR" altLang="en-US" dirty="0" err="1">
                <a:latin typeface="+mn-ea"/>
                <a:sym typeface="Wingdings" pitchFamily="2" charset="2"/>
              </a:rPr>
              <a:t>단항</a:t>
            </a:r>
            <a:r>
              <a:rPr lang="ko-KR" altLang="en-US" dirty="0">
                <a:latin typeface="+mn-ea"/>
                <a:sym typeface="Wingdings" pitchFamily="2" charset="2"/>
              </a:rPr>
              <a:t> </a:t>
            </a:r>
            <a:r>
              <a:rPr lang="en-US" altLang="ko-KR" dirty="0">
                <a:latin typeface="+mn-ea"/>
                <a:sym typeface="Wingdings" pitchFamily="2" charset="2"/>
              </a:rPr>
              <a:t>&gt; </a:t>
            </a:r>
            <a:r>
              <a:rPr lang="ko-KR" altLang="en-US" dirty="0">
                <a:latin typeface="+mn-ea"/>
                <a:sym typeface="Wingdings" pitchFamily="2" charset="2"/>
              </a:rPr>
              <a:t>이항</a:t>
            </a:r>
            <a:endParaRPr lang="en-US" altLang="ko-KR" dirty="0">
              <a:latin typeface="+mn-ea"/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● x + 3 * y                      </a:t>
            </a:r>
            <a:r>
              <a:rPr lang="en-US" altLang="ko-KR" dirty="0">
                <a:latin typeface="+mn-ea"/>
                <a:sym typeface="Wingdings" pitchFamily="2" charset="2"/>
              </a:rPr>
              <a:t></a:t>
            </a:r>
            <a:r>
              <a:rPr lang="en-US" altLang="ko-KR" dirty="0">
                <a:latin typeface="+mn-ea"/>
              </a:rPr>
              <a:t>    </a:t>
            </a:r>
            <a:r>
              <a:rPr lang="ko-KR" altLang="en-US" dirty="0">
                <a:latin typeface="+mn-ea"/>
              </a:rPr>
              <a:t>곱셈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나눗셈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덧셈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뺄셈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● x + 3 &gt; y - 2                </a:t>
            </a:r>
            <a:r>
              <a:rPr lang="en-US" altLang="ko-KR" dirty="0">
                <a:latin typeface="+mn-ea"/>
                <a:sym typeface="Wingdings" pitchFamily="2" charset="2"/>
              </a:rPr>
              <a:t></a:t>
            </a:r>
            <a:r>
              <a:rPr lang="en-US" altLang="ko-KR" dirty="0">
                <a:latin typeface="+mn-ea"/>
              </a:rPr>
              <a:t>     </a:t>
            </a:r>
            <a:r>
              <a:rPr lang="ko-KR" altLang="en-US" dirty="0">
                <a:latin typeface="+mn-ea"/>
              </a:rPr>
              <a:t>산술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비교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● x &gt; 3 &amp;&amp; x &lt; 5             </a:t>
            </a:r>
            <a:r>
              <a:rPr lang="en-US" altLang="ko-KR" dirty="0">
                <a:latin typeface="+mn-ea"/>
                <a:sym typeface="Wingdings" pitchFamily="2" charset="2"/>
              </a:rPr>
              <a:t></a:t>
            </a:r>
            <a:r>
              <a:rPr lang="en-US" altLang="ko-KR" dirty="0">
                <a:latin typeface="+mn-ea"/>
              </a:rPr>
              <a:t>     </a:t>
            </a:r>
            <a:r>
              <a:rPr lang="ko-KR" altLang="en-US" dirty="0">
                <a:latin typeface="+mn-ea"/>
              </a:rPr>
              <a:t>비교 </a:t>
            </a:r>
            <a:r>
              <a:rPr lang="en-US" altLang="ko-KR" dirty="0">
                <a:latin typeface="+mn-ea"/>
              </a:rPr>
              <a:t>&gt; </a:t>
            </a:r>
            <a:r>
              <a:rPr lang="ko-KR" altLang="en-US" dirty="0">
                <a:latin typeface="+mn-ea"/>
              </a:rPr>
              <a:t>논리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●  </a:t>
            </a:r>
            <a:r>
              <a:rPr lang="en-US" altLang="ko-KR" dirty="0" err="1">
                <a:latin typeface="+mn-ea"/>
              </a:rPr>
              <a:t>int</a:t>
            </a:r>
            <a:r>
              <a:rPr lang="en-US" altLang="ko-KR" dirty="0">
                <a:latin typeface="+mn-ea"/>
              </a:rPr>
              <a:t> result = x + y * 3;     </a:t>
            </a:r>
            <a:r>
              <a:rPr lang="en-US" altLang="ko-KR" dirty="0">
                <a:latin typeface="+mn-ea"/>
                <a:sym typeface="Wingdings" pitchFamily="2" charset="2"/>
              </a:rPr>
              <a:t>     </a:t>
            </a:r>
            <a:r>
              <a:rPr lang="ko-KR" altLang="en-US" dirty="0">
                <a:latin typeface="+mn-ea"/>
              </a:rPr>
              <a:t>항상 대입은 맨 끝에</a:t>
            </a:r>
          </a:p>
        </p:txBody>
      </p:sp>
    </p:spTree>
    <p:extLst>
      <p:ext uri="{BB962C8B-B14F-4D97-AF65-F5344CB8AC3E}">
        <p14:creationId xmlns:p14="http://schemas.microsoft.com/office/powerpoint/2010/main" val="2499637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85128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단항연산자</a:t>
            </a:r>
            <a:endParaRPr lang="en-US" altLang="ko-KR" dirty="0"/>
          </a:p>
          <a:p>
            <a:pPr>
              <a:spcBef>
                <a:spcPct val="50000"/>
              </a:spcBef>
            </a:pPr>
            <a:r>
              <a:rPr lang="en-US" altLang="ko-KR" dirty="0">
                <a:latin typeface="+mn-ea"/>
              </a:rPr>
              <a:t>    ● </a:t>
            </a:r>
            <a:r>
              <a:rPr lang="ko-KR" altLang="en-US" dirty="0">
                <a:latin typeface="+mn-ea"/>
              </a:rPr>
              <a:t>증가연산자</a:t>
            </a:r>
            <a:r>
              <a:rPr lang="en-US" altLang="ko-KR" dirty="0">
                <a:latin typeface="+mn-ea"/>
              </a:rPr>
              <a:t>(++) : </a:t>
            </a:r>
            <a:r>
              <a:rPr lang="ko-KR" altLang="en-US" dirty="0" err="1">
                <a:latin typeface="+mn-ea"/>
              </a:rPr>
              <a:t>피연산자의</a:t>
            </a:r>
            <a:r>
              <a:rPr lang="ko-KR" altLang="en-US" dirty="0">
                <a:latin typeface="+mn-ea"/>
              </a:rPr>
              <a:t> 값을 </a:t>
            </a:r>
            <a:r>
              <a:rPr lang="en-US" altLang="ko-KR" dirty="0">
                <a:latin typeface="+mn-ea"/>
              </a:rPr>
              <a:t>1 </a:t>
            </a:r>
            <a:r>
              <a:rPr lang="ko-KR" altLang="en-US" dirty="0">
                <a:latin typeface="+mn-ea"/>
              </a:rPr>
              <a:t>증가시킨다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spcBef>
                <a:spcPct val="50000"/>
              </a:spcBef>
            </a:pPr>
            <a:endParaRPr lang="en-US" altLang="ko-KR" dirty="0">
              <a:latin typeface="+mn-ea"/>
            </a:endParaRPr>
          </a:p>
          <a:p>
            <a:pPr>
              <a:spcBef>
                <a:spcPct val="50000"/>
              </a:spcBef>
            </a:pPr>
            <a:r>
              <a:rPr lang="en-US" altLang="ko-KR" dirty="0">
                <a:latin typeface="+mn-ea"/>
              </a:rPr>
              <a:t>    ● </a:t>
            </a:r>
            <a:r>
              <a:rPr lang="ko-KR" altLang="en-US" dirty="0">
                <a:latin typeface="+mn-ea"/>
              </a:rPr>
              <a:t>감소연산자</a:t>
            </a:r>
            <a:r>
              <a:rPr lang="en-US" altLang="ko-KR" dirty="0">
                <a:latin typeface="+mn-ea"/>
              </a:rPr>
              <a:t>(--) : </a:t>
            </a:r>
            <a:r>
              <a:rPr lang="ko-KR" altLang="en-US" dirty="0" err="1">
                <a:latin typeface="+mn-ea"/>
              </a:rPr>
              <a:t>피연산자의</a:t>
            </a:r>
            <a:r>
              <a:rPr lang="ko-KR" altLang="en-US" dirty="0">
                <a:latin typeface="+mn-ea"/>
              </a:rPr>
              <a:t> 값을 </a:t>
            </a:r>
            <a:r>
              <a:rPr lang="en-US" altLang="ko-KR" dirty="0">
                <a:latin typeface="+mn-ea"/>
              </a:rPr>
              <a:t>1 </a:t>
            </a:r>
            <a:r>
              <a:rPr lang="ko-KR" altLang="en-US" dirty="0">
                <a:latin typeface="+mn-ea"/>
              </a:rPr>
              <a:t>감소시킨다</a:t>
            </a:r>
            <a:r>
              <a:rPr lang="en-US" altLang="ko-KR" dirty="0">
                <a:latin typeface="+mn-ea"/>
              </a:rPr>
              <a:t>.</a:t>
            </a:r>
          </a:p>
        </p:txBody>
      </p:sp>
      <p:graphicFrame>
        <p:nvGraphicFramePr>
          <p:cNvPr id="13" name="Group 40"/>
          <p:cNvGraphicFramePr>
            <a:graphicFrameLocks noGrp="1"/>
          </p:cNvGraphicFramePr>
          <p:nvPr/>
        </p:nvGraphicFramePr>
        <p:xfrm>
          <a:off x="576263" y="3681487"/>
          <a:ext cx="8174037" cy="1389888"/>
        </p:xfrm>
        <a:graphic>
          <a:graphicData uri="http://schemas.openxmlformats.org/drawingml/2006/table">
            <a:tbl>
              <a:tblPr/>
              <a:tblGrid>
                <a:gridCol w="13319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8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49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687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전위형</a:t>
                      </a:r>
                      <a:endParaRPr kumimoji="1" lang="ko-KR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 = ++</a:t>
                      </a:r>
                      <a:r>
                        <a:rPr kumimoji="1" lang="en-US" altLang="ko-KR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++i;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 = i;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값이 참조되기 전에 증가시킨다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후위형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 = i++;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j = i;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i++;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값이 참조된 후에 증가시킨다</a:t>
                      </a:r>
                      <a:r>
                        <a:rPr kumimoji="1" lang="en-US" altLang="ko-KR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Text Box 41"/>
          <p:cNvSpPr txBox="1">
            <a:spLocks noChangeArrowheads="1"/>
          </p:cNvSpPr>
          <p:nvPr/>
        </p:nvSpPr>
        <p:spPr bwMode="auto">
          <a:xfrm>
            <a:off x="684585" y="2428146"/>
            <a:ext cx="74168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i = 5;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j = 0;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4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8008938" y="5094362"/>
              <a:ext cx="6350" cy="7938"/>
            </p14:xfrm>
          </p:contentPart>
        </mc:Choice>
        <mc:Fallback xmlns="">
          <p:pic>
            <p:nvPicPr>
              <p:cNvPr id="15" name="Ink 4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999766" y="5084981"/>
                <a:ext cx="24694" cy="267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32873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74415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 err="1">
                <a:latin typeface="+mn-ea"/>
              </a:rPr>
              <a:t>단항연산자</a:t>
            </a:r>
            <a:endParaRPr lang="en-US" altLang="ko-KR" dirty="0">
              <a:latin typeface="+mn-ea"/>
            </a:endParaRPr>
          </a:p>
          <a:p>
            <a:pPr>
              <a:spcBef>
                <a:spcPct val="50000"/>
              </a:spcBef>
            </a:pPr>
            <a:r>
              <a:rPr lang="en-US" altLang="ko-KR" dirty="0">
                <a:latin typeface="+mn-ea"/>
              </a:rPr>
              <a:t>    ● </a:t>
            </a:r>
            <a:r>
              <a:rPr lang="ko-KR" altLang="en-US" dirty="0">
                <a:latin typeface="+mn-ea"/>
              </a:rPr>
              <a:t>부호연산자</a:t>
            </a:r>
            <a:r>
              <a:rPr lang="en-US" altLang="ko-KR" dirty="0">
                <a:latin typeface="+mn-ea"/>
              </a:rPr>
              <a:t>(+, -) :  + </a:t>
            </a:r>
            <a:r>
              <a:rPr lang="ko-KR" altLang="en-US" dirty="0">
                <a:latin typeface="+mn-ea"/>
              </a:rPr>
              <a:t>는 </a:t>
            </a:r>
            <a:r>
              <a:rPr lang="ko-KR" altLang="en-US" dirty="0" err="1">
                <a:latin typeface="+mn-ea"/>
              </a:rPr>
              <a:t>피연산자에</a:t>
            </a:r>
            <a:r>
              <a:rPr lang="ko-KR" altLang="en-US" dirty="0">
                <a:latin typeface="+mn-ea"/>
              </a:rPr>
              <a:t>  </a:t>
            </a:r>
            <a:r>
              <a:rPr lang="en-US" altLang="ko-KR" dirty="0">
                <a:latin typeface="+mn-ea"/>
              </a:rPr>
              <a:t>1</a:t>
            </a:r>
            <a:r>
              <a:rPr lang="ko-KR" altLang="en-US" dirty="0">
                <a:latin typeface="+mn-ea"/>
              </a:rPr>
              <a:t>을 곱하고 </a:t>
            </a:r>
          </a:p>
          <a:p>
            <a:pPr>
              <a:spcBef>
                <a:spcPct val="50000"/>
              </a:spcBef>
            </a:pPr>
            <a:r>
              <a:rPr lang="ko-KR" altLang="en-US" dirty="0">
                <a:latin typeface="+mn-ea"/>
              </a:rPr>
              <a:t>                                 </a:t>
            </a:r>
            <a:r>
              <a:rPr lang="en-US" altLang="ko-KR" dirty="0">
                <a:latin typeface="+mn-ea"/>
              </a:rPr>
              <a:t>- </a:t>
            </a:r>
            <a:r>
              <a:rPr lang="ko-KR" altLang="en-US" dirty="0">
                <a:latin typeface="+mn-ea"/>
              </a:rPr>
              <a:t>는 </a:t>
            </a:r>
            <a:r>
              <a:rPr lang="ko-KR" altLang="en-US" dirty="0" err="1">
                <a:latin typeface="+mn-ea"/>
              </a:rPr>
              <a:t>피연산자에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-1</a:t>
            </a:r>
            <a:r>
              <a:rPr lang="ko-KR" altLang="en-US" dirty="0">
                <a:latin typeface="+mn-ea"/>
              </a:rPr>
              <a:t>을 곱한다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spcBef>
                <a:spcPct val="50000"/>
              </a:spcBef>
            </a:pPr>
            <a:endParaRPr lang="en-US" altLang="ko-KR" dirty="0">
              <a:latin typeface="+mn-ea"/>
            </a:endParaRPr>
          </a:p>
          <a:p>
            <a:pPr>
              <a:spcBef>
                <a:spcPct val="50000"/>
              </a:spcBef>
            </a:pPr>
            <a:endParaRPr lang="en-US" altLang="ko-KR" dirty="0">
              <a:latin typeface="+mn-ea"/>
            </a:endParaRPr>
          </a:p>
          <a:p>
            <a:pPr>
              <a:spcBef>
                <a:spcPct val="50000"/>
              </a:spcBef>
            </a:pPr>
            <a:endParaRPr lang="en-US" altLang="ko-KR" dirty="0">
              <a:latin typeface="+mn-ea"/>
            </a:endParaRPr>
          </a:p>
          <a:p>
            <a:pPr>
              <a:spcBef>
                <a:spcPct val="50000"/>
              </a:spcBef>
            </a:pPr>
            <a:endParaRPr lang="en-US" altLang="ko-KR" dirty="0">
              <a:latin typeface="+mn-ea"/>
            </a:endParaRPr>
          </a:p>
          <a:p>
            <a:pPr>
              <a:spcBef>
                <a:spcPct val="50000"/>
              </a:spcBef>
            </a:pPr>
            <a:r>
              <a:rPr lang="en-US" altLang="ko-KR" dirty="0">
                <a:latin typeface="+mn-ea"/>
              </a:rPr>
              <a:t>    ● </a:t>
            </a:r>
            <a:r>
              <a:rPr lang="ko-KR" altLang="en-US" dirty="0">
                <a:latin typeface="+mn-ea"/>
              </a:rPr>
              <a:t>논리부정연산자</a:t>
            </a:r>
            <a:r>
              <a:rPr lang="en-US" altLang="ko-KR" dirty="0">
                <a:latin typeface="+mn-ea"/>
              </a:rPr>
              <a:t>(!) : true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>
                <a:latin typeface="+mn-ea"/>
              </a:rPr>
              <a:t>false</a:t>
            </a:r>
            <a:r>
              <a:rPr lang="ko-KR" altLang="en-US" dirty="0">
                <a:latin typeface="+mn-ea"/>
              </a:rPr>
              <a:t>로</a:t>
            </a:r>
            <a:r>
              <a:rPr lang="en-US" altLang="ko-KR" dirty="0">
                <a:latin typeface="+mn-ea"/>
              </a:rPr>
              <a:t>, false</a:t>
            </a:r>
            <a:r>
              <a:rPr lang="ko-KR" altLang="en-US" dirty="0">
                <a:latin typeface="+mn-ea"/>
              </a:rPr>
              <a:t>는 </a:t>
            </a:r>
            <a:r>
              <a:rPr lang="en-US" altLang="ko-KR" dirty="0">
                <a:latin typeface="+mn-ea"/>
              </a:rPr>
              <a:t>true</a:t>
            </a:r>
            <a:r>
              <a:rPr lang="ko-KR" altLang="en-US" dirty="0">
                <a:latin typeface="+mn-ea"/>
              </a:rPr>
              <a:t>로</a:t>
            </a:r>
          </a:p>
          <a:p>
            <a:pPr>
              <a:spcBef>
                <a:spcPct val="50000"/>
              </a:spcBef>
            </a:pPr>
            <a:r>
              <a:rPr lang="ko-KR" altLang="en-US" dirty="0">
                <a:latin typeface="+mn-ea"/>
              </a:rPr>
              <a:t>                                 </a:t>
            </a:r>
            <a:r>
              <a:rPr lang="ko-KR" altLang="en-US" dirty="0" err="1">
                <a:latin typeface="+mn-ea"/>
              </a:rPr>
              <a:t>피연산자가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err="1">
                <a:latin typeface="+mn-ea"/>
              </a:rPr>
              <a:t>boolean</a:t>
            </a:r>
            <a:r>
              <a:rPr lang="ko-KR" altLang="en-US" dirty="0">
                <a:latin typeface="+mn-ea"/>
              </a:rPr>
              <a:t>일 때만 사용가능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6509211" y="836712"/>
            <a:ext cx="1584325" cy="2031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i = -10;</a:t>
            </a:r>
          </a:p>
          <a:p>
            <a:pPr eaLnBrk="1" hangingPunct="1">
              <a:spcBef>
                <a:spcPct val="50000"/>
              </a:spcBef>
            </a:pPr>
            <a:endParaRPr lang="en-US" altLang="ko-KR" dirty="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i = +i;</a:t>
            </a:r>
          </a:p>
          <a:p>
            <a:pPr eaLnBrk="1" hangingPunct="1">
              <a:spcBef>
                <a:spcPct val="50000"/>
              </a:spcBef>
            </a:pPr>
            <a:endParaRPr lang="en-US" altLang="ko-KR" dirty="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i = -i; </a:t>
            </a:r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1043608" y="4221088"/>
            <a:ext cx="4067820" cy="20313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 err="1">
                <a:latin typeface="+mn-ea"/>
                <a:ea typeface="+mn-ea"/>
              </a:rPr>
              <a:t>boolean</a:t>
            </a:r>
            <a:r>
              <a:rPr lang="en-US" altLang="ko-KR" dirty="0">
                <a:latin typeface="+mn-ea"/>
                <a:ea typeface="+mn-ea"/>
              </a:rPr>
              <a:t> power = false;</a:t>
            </a:r>
          </a:p>
          <a:p>
            <a:pPr eaLnBrk="1" hangingPunct="1">
              <a:spcBef>
                <a:spcPct val="50000"/>
              </a:spcBef>
            </a:pPr>
            <a:endParaRPr lang="en-US" altLang="ko-KR" dirty="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power = !power; // true</a:t>
            </a:r>
          </a:p>
          <a:p>
            <a:pPr eaLnBrk="1" hangingPunct="1">
              <a:spcBef>
                <a:spcPct val="50000"/>
              </a:spcBef>
            </a:pPr>
            <a:endParaRPr lang="en-US" altLang="ko-KR" dirty="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power = !power; // false</a:t>
            </a:r>
          </a:p>
        </p:txBody>
      </p:sp>
    </p:spTree>
    <p:extLst>
      <p:ext uri="{BB962C8B-B14F-4D97-AF65-F5344CB8AC3E}">
        <p14:creationId xmlns:p14="http://schemas.microsoft.com/office/powerpoint/2010/main" val="32786088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2765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단항연산자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DB5D70-EEB3-0EA5-C5AA-ED6B03693EDE}"/>
              </a:ext>
            </a:extLst>
          </p:cNvPr>
          <p:cNvSpPr txBox="1"/>
          <p:nvPr/>
        </p:nvSpPr>
        <p:spPr>
          <a:xfrm>
            <a:off x="7135903" y="559713"/>
            <a:ext cx="1396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ch03.Operation1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19A75C-14EC-1A3E-1EC7-EBED169B7A97}"/>
              </a:ext>
            </a:extLst>
          </p:cNvPr>
          <p:cNvSpPr txBox="1"/>
          <p:nvPr/>
        </p:nvSpPr>
        <p:spPr>
          <a:xfrm>
            <a:off x="827584" y="836712"/>
            <a:ext cx="7704856" cy="535531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-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a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의 값을 음수로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++);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a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의 값 출력 후 증가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위의 증가된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a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의 값 확인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.println(--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a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의 값 감소 후 출력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= !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b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의 값 논리 부정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++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c3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C51A1A-58E7-9989-9124-84390482E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316" y="3535263"/>
            <a:ext cx="156210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79905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4881"/>
            <a:ext cx="23519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이항연산자의 특징</a:t>
            </a:r>
            <a:endParaRPr lang="en-US" altLang="ko-KR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611188" y="960645"/>
            <a:ext cx="8640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ko-KR" altLang="en-US" dirty="0">
                <a:latin typeface="+mn-ea"/>
                <a:ea typeface="+mn-ea"/>
              </a:rPr>
              <a:t>이항연산자는 연산을 수행하기 전에 </a:t>
            </a:r>
            <a:r>
              <a:rPr lang="ko-KR" altLang="en-US" dirty="0" err="1">
                <a:latin typeface="+mn-ea"/>
                <a:ea typeface="+mn-ea"/>
              </a:rPr>
              <a:t>피연산자의</a:t>
            </a:r>
            <a:r>
              <a:rPr lang="ko-KR" altLang="en-US" dirty="0">
                <a:latin typeface="+mn-ea"/>
                <a:ea typeface="+mn-ea"/>
              </a:rPr>
              <a:t> 타입을 일치시킨다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611188" y="1394033"/>
            <a:ext cx="864076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- int</a:t>
            </a:r>
            <a:r>
              <a:rPr lang="ko-KR" altLang="en-US">
                <a:latin typeface="+mn-ea"/>
                <a:ea typeface="+mn-ea"/>
              </a:rPr>
              <a:t>보다 크기가 작은 타입은 </a:t>
            </a:r>
            <a:r>
              <a:rPr lang="en-US" altLang="ko-KR">
                <a:latin typeface="+mn-ea"/>
                <a:ea typeface="+mn-ea"/>
              </a:rPr>
              <a:t>int</a:t>
            </a:r>
            <a:r>
              <a:rPr lang="ko-KR" altLang="en-US">
                <a:latin typeface="+mn-ea"/>
                <a:ea typeface="+mn-ea"/>
              </a:rPr>
              <a:t>로 변환한다</a:t>
            </a:r>
            <a:r>
              <a:rPr lang="en-US" altLang="ko-KR"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   ( byte, char, short </a:t>
            </a:r>
            <a:r>
              <a:rPr lang="en-US" altLang="ko-KR" b="1">
                <a:latin typeface="+mn-ea"/>
                <a:ea typeface="+mn-ea"/>
              </a:rPr>
              <a:t>→</a:t>
            </a:r>
            <a:r>
              <a:rPr lang="en-US" altLang="ko-KR">
                <a:latin typeface="+mn-ea"/>
                <a:ea typeface="+mn-ea"/>
              </a:rPr>
              <a:t> int )</a:t>
            </a:r>
            <a:endParaRPr lang="en-US" altLang="ko-KR" b="1">
              <a:latin typeface="+mn-ea"/>
              <a:ea typeface="+mn-ea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611188" y="2510045"/>
            <a:ext cx="86407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- </a:t>
            </a:r>
            <a:r>
              <a:rPr lang="ko-KR" altLang="en-US">
                <a:latin typeface="+mn-ea"/>
                <a:ea typeface="+mn-ea"/>
              </a:rPr>
              <a:t>피연산자 중 표현범위가 큰 타입으로 형변환 한다</a:t>
            </a:r>
            <a:r>
              <a:rPr lang="en-US" altLang="ko-KR">
                <a:latin typeface="+mn-ea"/>
                <a:ea typeface="+mn-ea"/>
              </a:rPr>
              <a:t>.</a:t>
            </a:r>
            <a:endParaRPr lang="en-US" altLang="ko-KR" b="1">
              <a:latin typeface="+mn-ea"/>
              <a:ea typeface="+mn-ea"/>
            </a:endParaRP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042988" y="3121233"/>
            <a:ext cx="51482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b="1" dirty="0">
                <a:latin typeface="+mn-ea"/>
                <a:ea typeface="+mn-ea"/>
              </a:rPr>
              <a:t>byte + short →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+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b="1" dirty="0">
                <a:latin typeface="+mn-ea"/>
                <a:ea typeface="+mn-ea"/>
              </a:rPr>
              <a:t> →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1042988" y="3637170"/>
            <a:ext cx="70564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b="1" dirty="0">
                <a:latin typeface="+mn-ea"/>
                <a:ea typeface="+mn-ea"/>
              </a:rPr>
              <a:t>char + </a:t>
            </a:r>
            <a:r>
              <a:rPr lang="en-US" altLang="ko-KR" b="1" dirty="0" err="1">
                <a:latin typeface="+mn-ea"/>
                <a:ea typeface="+mn-ea"/>
              </a:rPr>
              <a:t>int</a:t>
            </a:r>
            <a:r>
              <a:rPr lang="en-US" altLang="ko-KR" b="1" dirty="0">
                <a:latin typeface="+mn-ea"/>
                <a:ea typeface="+mn-ea"/>
              </a:rPr>
              <a:t>   →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b="1" dirty="0">
                <a:latin typeface="+mn-ea"/>
                <a:ea typeface="+mn-ea"/>
              </a:rPr>
              <a:t> + </a:t>
            </a:r>
            <a:r>
              <a:rPr lang="en-US" altLang="ko-KR" b="1" dirty="0" err="1">
                <a:latin typeface="+mn-ea"/>
                <a:ea typeface="+mn-ea"/>
              </a:rPr>
              <a:t>int</a:t>
            </a:r>
            <a:r>
              <a:rPr lang="en-US" altLang="ko-KR" b="1" dirty="0">
                <a:latin typeface="+mn-ea"/>
                <a:ea typeface="+mn-ea"/>
              </a:rPr>
              <a:t> → </a:t>
            </a:r>
            <a:r>
              <a:rPr lang="en-US" altLang="ko-KR" b="1" dirty="0" err="1">
                <a:solidFill>
                  <a:srgbClr val="FF0000"/>
                </a:solidFill>
                <a:latin typeface="+mn-ea"/>
                <a:ea typeface="+mn-ea"/>
              </a:rPr>
              <a:t>int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</a:p>
        </p:txBody>
      </p:sp>
      <p:sp>
        <p:nvSpPr>
          <p:cNvPr id="17" name="Text Box 18"/>
          <p:cNvSpPr txBox="1">
            <a:spLocks noChangeArrowheads="1"/>
          </p:cNvSpPr>
          <p:nvPr/>
        </p:nvSpPr>
        <p:spPr bwMode="auto">
          <a:xfrm>
            <a:off x="1042988" y="4176920"/>
            <a:ext cx="72009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b="1" dirty="0">
                <a:latin typeface="+mn-ea"/>
                <a:ea typeface="+mn-ea"/>
              </a:rPr>
              <a:t>float + </a:t>
            </a:r>
            <a:r>
              <a:rPr lang="en-US" altLang="ko-KR" b="1" dirty="0" err="1">
                <a:latin typeface="+mn-ea"/>
                <a:ea typeface="+mn-ea"/>
              </a:rPr>
              <a:t>int</a:t>
            </a:r>
            <a:r>
              <a:rPr lang="en-US" altLang="ko-KR" b="1" dirty="0">
                <a:latin typeface="+mn-ea"/>
                <a:ea typeface="+mn-ea"/>
              </a:rPr>
              <a:t>   → float +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float</a:t>
            </a:r>
            <a:r>
              <a:rPr lang="en-US" altLang="ko-KR" b="1" dirty="0">
                <a:latin typeface="+mn-ea"/>
                <a:ea typeface="+mn-ea"/>
              </a:rPr>
              <a:t> →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float </a:t>
            </a:r>
          </a:p>
        </p:txBody>
      </p:sp>
      <p:sp>
        <p:nvSpPr>
          <p:cNvPr id="18" name="Text Box 19"/>
          <p:cNvSpPr txBox="1">
            <a:spLocks noChangeArrowheads="1"/>
          </p:cNvSpPr>
          <p:nvPr/>
        </p:nvSpPr>
        <p:spPr bwMode="auto">
          <a:xfrm>
            <a:off x="1042988" y="4716670"/>
            <a:ext cx="66246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b="1" dirty="0">
                <a:latin typeface="+mn-ea"/>
                <a:ea typeface="+mn-ea"/>
              </a:rPr>
              <a:t>long + float  →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float</a:t>
            </a:r>
            <a:r>
              <a:rPr lang="en-US" altLang="ko-KR" b="1" dirty="0">
                <a:latin typeface="+mn-ea"/>
                <a:ea typeface="+mn-ea"/>
              </a:rPr>
              <a:t> + float →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float </a:t>
            </a:r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1042988" y="5219908"/>
            <a:ext cx="71294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b="1" dirty="0">
                <a:latin typeface="+mn-ea"/>
                <a:ea typeface="+mn-ea"/>
              </a:rPr>
              <a:t>float + double →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double</a:t>
            </a:r>
            <a:r>
              <a:rPr lang="en-US" altLang="ko-KR" b="1" dirty="0">
                <a:latin typeface="+mn-ea"/>
                <a:ea typeface="+mn-ea"/>
              </a:rPr>
              <a:t> + double → </a:t>
            </a:r>
            <a:r>
              <a:rPr lang="en-US" altLang="ko-KR" b="1" dirty="0">
                <a:solidFill>
                  <a:srgbClr val="FF0000"/>
                </a:solidFill>
                <a:latin typeface="+mn-ea"/>
                <a:ea typeface="+mn-ea"/>
              </a:rPr>
              <a:t>double</a:t>
            </a:r>
          </a:p>
        </p:txBody>
      </p:sp>
    </p:spTree>
    <p:extLst>
      <p:ext uri="{BB962C8B-B14F-4D97-AF65-F5344CB8AC3E}">
        <p14:creationId xmlns:p14="http://schemas.microsoft.com/office/powerpoint/2010/main" val="26645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332656"/>
            <a:ext cx="692728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자바의 특징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메모리를 자동으로 관리 </a:t>
            </a:r>
            <a:r>
              <a:rPr lang="en-US" altLang="ko-KR" dirty="0"/>
              <a:t>(Garbage Collection)</a:t>
            </a:r>
          </a:p>
          <a:p>
            <a:pPr marL="0" lvl="2">
              <a:lnSpc>
                <a:spcPct val="150000"/>
              </a:lnSpc>
            </a:pPr>
            <a:endParaRPr lang="en-US" altLang="ko-KR" dirty="0"/>
          </a:p>
          <a:p>
            <a:pPr marL="0" lvl="2"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다양한 애플리케이션 개발 가능</a:t>
            </a:r>
            <a:endParaRPr lang="en-US" altLang="ko-KR" dirty="0"/>
          </a:p>
          <a:p>
            <a:pPr marL="0" lvl="2"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웹서버 </a:t>
            </a:r>
            <a:r>
              <a:rPr lang="en-US" altLang="ko-KR" dirty="0"/>
              <a:t>/ </a:t>
            </a:r>
            <a:r>
              <a:rPr lang="ko-KR" altLang="en-US" dirty="0"/>
              <a:t>안드로이드 </a:t>
            </a:r>
            <a:r>
              <a:rPr lang="en-US" altLang="ko-KR" dirty="0"/>
              <a:t>/ Stand Alone(</a:t>
            </a:r>
            <a:r>
              <a:rPr lang="ko-KR" altLang="en-US" dirty="0"/>
              <a:t>유틸</a:t>
            </a:r>
            <a:r>
              <a:rPr lang="en-US" altLang="ko-KR" dirty="0"/>
              <a:t>, </a:t>
            </a:r>
            <a:r>
              <a:rPr lang="ko-KR" altLang="en-US" dirty="0"/>
              <a:t>게임</a:t>
            </a:r>
            <a:r>
              <a:rPr lang="en-US" altLang="ko-KR" dirty="0"/>
              <a:t>, ERP, ...)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0" lvl="2">
              <a:lnSpc>
                <a:spcPct val="150000"/>
              </a:lnSpc>
            </a:pPr>
            <a:endParaRPr lang="en-US" altLang="ko-KR" dirty="0"/>
          </a:p>
          <a:p>
            <a:pPr marL="0" lvl="2"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>
                <a:solidFill>
                  <a:srgbClr val="000000"/>
                </a:solidFill>
              </a:rPr>
              <a:t>풍부한 오픈 소스 라이브러리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37169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3519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이항연산자의 특징</a:t>
            </a:r>
            <a:endParaRPr lang="en-US" altLang="ko-KR" dirty="0"/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1008063" y="1197050"/>
            <a:ext cx="30591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byte a = 10;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byte b = 20;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byte c = a + b; </a:t>
            </a: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3708400" y="1628850"/>
            <a:ext cx="51482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byte + byte </a:t>
            </a:r>
            <a:r>
              <a:rPr lang="en-US" altLang="ko-KR" b="1">
                <a:latin typeface="+mn-ea"/>
                <a:ea typeface="+mn-ea"/>
              </a:rPr>
              <a:t>→</a:t>
            </a:r>
            <a:r>
              <a:rPr lang="en-US" altLang="ko-KR">
                <a:latin typeface="+mn-ea"/>
                <a:ea typeface="+mn-ea"/>
              </a:rPr>
              <a:t> int + int </a:t>
            </a:r>
            <a:r>
              <a:rPr lang="en-US" altLang="ko-KR" b="1">
                <a:latin typeface="+mn-ea"/>
                <a:ea typeface="+mn-ea"/>
              </a:rPr>
              <a:t>→</a:t>
            </a:r>
            <a:r>
              <a:rPr lang="en-US" altLang="ko-KR">
                <a:latin typeface="+mn-ea"/>
                <a:ea typeface="+mn-ea"/>
              </a:rPr>
              <a:t> int </a:t>
            </a: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1042988" y="3681487"/>
            <a:ext cx="39973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byte c = (byte)a + b; </a:t>
            </a: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1042988" y="4365700"/>
            <a:ext cx="50403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byte c = (byte)(a + b); </a:t>
            </a:r>
          </a:p>
        </p:txBody>
      </p:sp>
      <p:sp>
        <p:nvSpPr>
          <p:cNvPr id="26" name="Text Box 33"/>
          <p:cNvSpPr txBox="1">
            <a:spLocks noChangeArrowheads="1"/>
          </p:cNvSpPr>
          <p:nvPr/>
        </p:nvSpPr>
        <p:spPr bwMode="auto">
          <a:xfrm>
            <a:off x="4752975" y="3692600"/>
            <a:ext cx="1547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// </a:t>
            </a:r>
            <a:r>
              <a:rPr lang="ko-KR" altLang="en-US">
                <a:latin typeface="+mn-ea"/>
                <a:ea typeface="+mn-ea"/>
              </a:rPr>
              <a:t>에러</a:t>
            </a:r>
          </a:p>
        </p:txBody>
      </p:sp>
      <p:sp>
        <p:nvSpPr>
          <p:cNvPr id="27" name="Text Box 34"/>
          <p:cNvSpPr txBox="1">
            <a:spLocks noChangeArrowheads="1"/>
          </p:cNvSpPr>
          <p:nvPr/>
        </p:nvSpPr>
        <p:spPr bwMode="auto">
          <a:xfrm>
            <a:off x="4752975" y="4375225"/>
            <a:ext cx="1547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// OK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5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7594600" y="4845125"/>
              <a:ext cx="6350" cy="1587"/>
            </p14:xfrm>
          </p:contentPart>
        </mc:Choice>
        <mc:Fallback xmlns="">
          <p:pic>
            <p:nvPicPr>
              <p:cNvPr id="28" name="Ink 25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85428" y="4803863"/>
                <a:ext cx="24694" cy="8411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23101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3519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이항연산자의 특징</a:t>
            </a:r>
            <a:endParaRPr lang="en-US" altLang="ko-KR" dirty="0"/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827088" y="981150"/>
            <a:ext cx="80295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a = 1000000;  // 1,000,000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b = 2000000;  // 2,000,000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long c = a * b;   // c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en-US" altLang="ko-KR" dirty="0">
                <a:latin typeface="+mn-ea"/>
                <a:ea typeface="+mn-ea"/>
              </a:rPr>
              <a:t>2,000,000,000,000 ?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1871663" y="4832425"/>
            <a:ext cx="52562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long * int </a:t>
            </a:r>
            <a:r>
              <a:rPr lang="en-US" altLang="ko-KR" b="1">
                <a:latin typeface="+mn-ea"/>
                <a:ea typeface="+mn-ea"/>
              </a:rPr>
              <a:t>→</a:t>
            </a:r>
            <a:r>
              <a:rPr lang="en-US" altLang="ko-KR">
                <a:latin typeface="+mn-ea"/>
                <a:ea typeface="+mn-ea"/>
              </a:rPr>
              <a:t> long * long </a:t>
            </a:r>
            <a:r>
              <a:rPr lang="en-US" altLang="ko-KR" b="1">
                <a:latin typeface="+mn-ea"/>
                <a:ea typeface="+mn-ea"/>
              </a:rPr>
              <a:t>→  </a:t>
            </a:r>
            <a:r>
              <a:rPr lang="en-US" altLang="ko-KR">
                <a:latin typeface="+mn-ea"/>
                <a:ea typeface="+mn-ea"/>
              </a:rPr>
              <a:t>long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863600" y="3979937"/>
            <a:ext cx="76692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long c = (long)a * b; // c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en-US" altLang="ko-KR" dirty="0">
                <a:latin typeface="+mn-ea"/>
                <a:ea typeface="+mn-ea"/>
              </a:rPr>
              <a:t>2,000,000,000,000 !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2987675" y="3105225"/>
            <a:ext cx="24844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* </a:t>
            </a:r>
            <a:r>
              <a:rPr lang="en-US" altLang="ko-KR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b="1" dirty="0">
                <a:latin typeface="+mn-ea"/>
                <a:ea typeface="+mn-ea"/>
              </a:rPr>
              <a:t>→</a:t>
            </a: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en-US" altLang="ko-KR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</a:t>
            </a:r>
          </a:p>
        </p:txBody>
      </p:sp>
      <p:sp>
        <p:nvSpPr>
          <p:cNvPr id="15" name="Text Box 45"/>
          <p:cNvSpPr txBox="1">
            <a:spLocks noChangeArrowheads="1"/>
          </p:cNvSpPr>
          <p:nvPr/>
        </p:nvSpPr>
        <p:spPr bwMode="auto">
          <a:xfrm>
            <a:off x="3635375" y="2492450"/>
            <a:ext cx="439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// c</a:t>
            </a:r>
            <a:r>
              <a:rPr lang="ko-KR" altLang="en-US">
                <a:latin typeface="+mn-ea"/>
                <a:ea typeface="+mn-ea"/>
              </a:rPr>
              <a:t>는 </a:t>
            </a:r>
            <a:r>
              <a:rPr lang="en-US" altLang="ko-KR">
                <a:latin typeface="+mn-ea"/>
                <a:ea typeface="+mn-ea"/>
              </a:rPr>
              <a:t>-1454759936 !!!</a:t>
            </a:r>
          </a:p>
        </p:txBody>
      </p:sp>
    </p:spTree>
    <p:extLst>
      <p:ext uri="{BB962C8B-B14F-4D97-AF65-F5344CB8AC3E}">
        <p14:creationId xmlns:p14="http://schemas.microsoft.com/office/powerpoint/2010/main" val="32610563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3519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이항연산자의 특징</a:t>
            </a:r>
            <a:endParaRPr lang="en-US" altLang="ko-KR" dirty="0"/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47824" y="1199292"/>
            <a:ext cx="80645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long a = 1000000 * 1000000;  // a</a:t>
            </a:r>
            <a:r>
              <a:rPr lang="ko-KR" altLang="en-US">
                <a:latin typeface="+mn-ea"/>
                <a:ea typeface="+mn-ea"/>
              </a:rPr>
              <a:t>는 </a:t>
            </a:r>
            <a:r>
              <a:rPr lang="en-US" altLang="ko-KR">
                <a:latin typeface="+mn-ea"/>
                <a:ea typeface="+mn-ea"/>
              </a:rPr>
              <a:t>-727,379,968</a:t>
            </a: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84336" y="3394804"/>
            <a:ext cx="83534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c = 1000000 * 1000000 / 1000000;  // c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en-US" altLang="ko-KR" dirty="0">
                <a:latin typeface="+mn-ea"/>
                <a:ea typeface="+mn-ea"/>
              </a:rPr>
              <a:t>-727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647824" y="2110517"/>
            <a:ext cx="8748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long b = 1000000 * 1000000L; // b</a:t>
            </a:r>
            <a:r>
              <a:rPr lang="ko-KR" altLang="en-US">
                <a:latin typeface="+mn-ea"/>
                <a:ea typeface="+mn-ea"/>
              </a:rPr>
              <a:t>는 </a:t>
            </a:r>
            <a:r>
              <a:rPr lang="en-US" altLang="ko-KR">
                <a:latin typeface="+mn-ea"/>
                <a:ea typeface="+mn-ea"/>
              </a:rPr>
              <a:t>1,000,000,000,000 </a:t>
            </a: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684336" y="4283804"/>
            <a:ext cx="87122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int d = 1000000 / 1000000 * 1000000; // d</a:t>
            </a:r>
            <a:r>
              <a:rPr lang="ko-KR" altLang="en-US">
                <a:latin typeface="+mn-ea"/>
                <a:ea typeface="+mn-ea"/>
              </a:rPr>
              <a:t>는 </a:t>
            </a:r>
            <a:r>
              <a:rPr lang="en-US" altLang="ko-KR">
                <a:latin typeface="+mn-ea"/>
                <a:ea typeface="+mn-ea"/>
              </a:rPr>
              <a:t>1,000,000</a:t>
            </a:r>
          </a:p>
        </p:txBody>
      </p:sp>
    </p:spTree>
    <p:extLst>
      <p:ext uri="{BB962C8B-B14F-4D97-AF65-F5344CB8AC3E}">
        <p14:creationId xmlns:p14="http://schemas.microsoft.com/office/powerpoint/2010/main" val="117937358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3519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이항연산자의 특징</a:t>
            </a:r>
            <a:endParaRPr lang="en-US" altLang="ko-KR" dirty="0"/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11188" y="1052587"/>
            <a:ext cx="55451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char c1 = ‘a’;</a:t>
            </a:r>
          </a:p>
        </p:txBody>
      </p:sp>
      <p:sp>
        <p:nvSpPr>
          <p:cNvPr id="11" name="Text Box 15"/>
          <p:cNvSpPr txBox="1">
            <a:spLocks noChangeArrowheads="1"/>
          </p:cNvSpPr>
          <p:nvPr/>
        </p:nvSpPr>
        <p:spPr bwMode="auto">
          <a:xfrm>
            <a:off x="611188" y="1592337"/>
            <a:ext cx="55451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char c2 = c1 + 1;  // </a:t>
            </a:r>
            <a:r>
              <a:rPr lang="ko-KR" altLang="en-US" dirty="0">
                <a:latin typeface="+mn-ea"/>
                <a:ea typeface="+mn-ea"/>
              </a:rPr>
              <a:t>에러</a:t>
            </a:r>
          </a:p>
        </p:txBody>
      </p:sp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611188" y="2311475"/>
            <a:ext cx="55451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char c2 = (char)(c1 + 1);  // OK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611188" y="3151262"/>
            <a:ext cx="5400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char c2 = ++c1;  // OK</a:t>
            </a:r>
          </a:p>
        </p:txBody>
      </p:sp>
      <p:graphicFrame>
        <p:nvGraphicFramePr>
          <p:cNvPr id="14" name="Group 295"/>
          <p:cNvGraphicFramePr>
            <a:graphicFrameLocks noGrp="1"/>
          </p:cNvGraphicFramePr>
          <p:nvPr/>
        </p:nvGraphicFramePr>
        <p:xfrm>
          <a:off x="7127875" y="800175"/>
          <a:ext cx="1655763" cy="4693920"/>
        </p:xfrm>
        <a:graphic>
          <a:graphicData uri="http://schemas.openxmlformats.org/drawingml/2006/table">
            <a:tbl>
              <a:tblPr/>
              <a:tblGrid>
                <a:gridCol w="7921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문자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코드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49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50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67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b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9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99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...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5" name="Text Box 296"/>
          <p:cNvSpPr txBox="1">
            <a:spLocks noChangeArrowheads="1"/>
          </p:cNvSpPr>
          <p:nvPr/>
        </p:nvSpPr>
        <p:spPr bwMode="auto">
          <a:xfrm>
            <a:off x="647700" y="4808612"/>
            <a:ext cx="270033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i = ‘2’ – ‘0’;</a:t>
            </a:r>
          </a:p>
        </p:txBody>
      </p:sp>
      <p:sp>
        <p:nvSpPr>
          <p:cNvPr id="18" name="Text Box 297"/>
          <p:cNvSpPr txBox="1">
            <a:spLocks noChangeArrowheads="1"/>
          </p:cNvSpPr>
          <p:nvPr/>
        </p:nvSpPr>
        <p:spPr bwMode="auto">
          <a:xfrm>
            <a:off x="647700" y="4087887"/>
            <a:ext cx="28082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 err="1">
                <a:latin typeface="+mn-ea"/>
                <a:ea typeface="+mn-ea"/>
              </a:rPr>
              <a:t>int</a:t>
            </a:r>
            <a:r>
              <a:rPr lang="en-US" altLang="ko-KR" dirty="0">
                <a:latin typeface="+mn-ea"/>
                <a:ea typeface="+mn-ea"/>
              </a:rPr>
              <a:t> i = ‘B’ – ‘A’;</a:t>
            </a:r>
          </a:p>
        </p:txBody>
      </p:sp>
    </p:spTree>
    <p:extLst>
      <p:ext uri="{BB962C8B-B14F-4D97-AF65-F5344CB8AC3E}">
        <p14:creationId xmlns:p14="http://schemas.microsoft.com/office/powerpoint/2010/main" val="9021938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1948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이항연산자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DAB812-7B19-8723-90A6-1753C5929B9C}"/>
              </a:ext>
            </a:extLst>
          </p:cNvPr>
          <p:cNvSpPr txBox="1"/>
          <p:nvPr/>
        </p:nvSpPr>
        <p:spPr>
          <a:xfrm>
            <a:off x="7135903" y="559713"/>
            <a:ext cx="1396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ch03.Operation2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8DFC67-6D77-FAA2-37F8-D6C1273DA0AC}"/>
              </a:ext>
            </a:extLst>
          </p:cNvPr>
          <p:cNvSpPr txBox="1"/>
          <p:nvPr/>
        </p:nvSpPr>
        <p:spPr>
          <a:xfrm>
            <a:off x="827584" y="836712"/>
            <a:ext cx="7704856" cy="59093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곱셈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10000L * 10000L;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l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5;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++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800">
                <a:solidFill>
                  <a:srgbClr val="3F7F5F"/>
                </a:solidFill>
                <a:latin typeface="Consolas" panose="020B0609020204030204" pitchFamily="49" charset="0"/>
              </a:rPr>
              <a:t>비교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20;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result2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result2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result2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result2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result2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+ 10) !=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d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result2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261490-9E0D-650C-A389-5F3D2A0E9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16" y="3792438"/>
            <a:ext cx="1714500" cy="2228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27171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2765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나머지 연산자 </a:t>
            </a:r>
            <a:r>
              <a:rPr lang="en-US" altLang="ko-KR" dirty="0"/>
              <a:t>- %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55650" y="1160537"/>
            <a:ext cx="615632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>
                <a:latin typeface="+mn-ea"/>
                <a:ea typeface="+mn-ea"/>
              </a:rPr>
              <a:t> </a:t>
            </a:r>
            <a:r>
              <a:rPr lang="ko-KR" altLang="en-US">
                <a:latin typeface="+mn-ea"/>
                <a:ea typeface="+mn-ea"/>
              </a:rPr>
              <a:t>나누기한 나머지를 반환한다</a:t>
            </a:r>
            <a:r>
              <a:rPr lang="en-US" altLang="ko-KR"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>
                <a:latin typeface="+mn-ea"/>
                <a:ea typeface="+mn-ea"/>
              </a:rPr>
              <a:t> </a:t>
            </a:r>
            <a:r>
              <a:rPr lang="ko-KR" altLang="en-US">
                <a:latin typeface="+mn-ea"/>
                <a:ea typeface="+mn-ea"/>
              </a:rPr>
              <a:t>홀수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짝수 등 배수검사에 주로 사용</a:t>
            </a:r>
            <a:r>
              <a:rPr lang="en-US" altLang="ko-KR">
                <a:latin typeface="+mn-ea"/>
                <a:ea typeface="+mn-ea"/>
              </a:rPr>
              <a:t>.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1223963" y="2424187"/>
            <a:ext cx="41402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int share = 10 / 8;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int remain = 10 % 8;</a:t>
            </a:r>
          </a:p>
        </p:txBody>
      </p:sp>
    </p:spTree>
    <p:extLst>
      <p:ext uri="{BB962C8B-B14F-4D97-AF65-F5344CB8AC3E}">
        <p14:creationId xmlns:p14="http://schemas.microsoft.com/office/powerpoint/2010/main" val="4813650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26724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비트</a:t>
            </a:r>
            <a:r>
              <a:rPr lang="en-US" altLang="ko-KR" dirty="0"/>
              <a:t> </a:t>
            </a:r>
            <a:r>
              <a:rPr lang="ko-KR" altLang="en-US" dirty="0"/>
              <a:t>논리 연산자 </a:t>
            </a:r>
            <a:r>
              <a:rPr lang="en-US" altLang="ko-KR" dirty="0"/>
              <a:t>- &amp;  |  ^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755650" y="836712"/>
            <a:ext cx="28994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 &amp; (</a:t>
            </a:r>
            <a:r>
              <a:rPr lang="ko-KR" altLang="en-US" dirty="0">
                <a:latin typeface="+mn-ea"/>
                <a:ea typeface="+mn-ea"/>
              </a:rPr>
              <a:t>논리곱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755651" y="1340768"/>
          <a:ext cx="29522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4500067" y="836712"/>
            <a:ext cx="28994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 | (</a:t>
            </a:r>
            <a:r>
              <a:rPr lang="ko-KR" altLang="en-US" dirty="0">
                <a:latin typeface="+mn-ea"/>
                <a:ea typeface="+mn-ea"/>
              </a:rPr>
              <a:t>논리합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</p:txBody>
      </p:sp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4500068" y="1340768"/>
          <a:ext cx="29522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915891" y="3573016"/>
            <a:ext cx="289945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 ^ (</a:t>
            </a:r>
            <a:r>
              <a:rPr lang="ko-KR" altLang="en-US" dirty="0">
                <a:latin typeface="+mn-ea"/>
                <a:ea typeface="+mn-ea"/>
              </a:rPr>
              <a:t>배타적 논리합</a:t>
            </a:r>
            <a:r>
              <a:rPr lang="en-US" altLang="ko-KR" dirty="0">
                <a:latin typeface="+mn-ea"/>
                <a:ea typeface="+mn-ea"/>
              </a:rPr>
              <a:t>)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915892" y="4077072"/>
          <a:ext cx="295225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4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4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40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57493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39708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비트</a:t>
            </a:r>
            <a:r>
              <a:rPr lang="en-US" altLang="ko-KR" dirty="0"/>
              <a:t> </a:t>
            </a:r>
            <a:r>
              <a:rPr lang="ko-KR" altLang="en-US" dirty="0"/>
              <a:t>이동 연산자 </a:t>
            </a:r>
            <a:r>
              <a:rPr lang="en-US" altLang="ko-KR" dirty="0"/>
              <a:t>- &lt;&lt;, &gt;&gt;</a:t>
            </a: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755650" y="1160537"/>
            <a:ext cx="777716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>
                <a:latin typeface="+mn-ea"/>
                <a:ea typeface="+mn-ea"/>
              </a:rPr>
              <a:t> 2</a:t>
            </a:r>
            <a:r>
              <a:rPr lang="en-US" altLang="ko-KR" baseline="30000">
                <a:latin typeface="+mn-ea"/>
                <a:ea typeface="+mn-ea"/>
              </a:rPr>
              <a:t>n</a:t>
            </a:r>
            <a:r>
              <a:rPr lang="ko-KR" altLang="en-US">
                <a:latin typeface="+mn-ea"/>
                <a:ea typeface="+mn-ea"/>
              </a:rPr>
              <a:t>으로 곱하거나 나눈 결과를 반환한다</a:t>
            </a:r>
            <a:r>
              <a:rPr lang="en-US" altLang="ko-KR">
                <a:latin typeface="+mn-ea"/>
                <a:ea typeface="+mn-ea"/>
              </a:rPr>
              <a:t>.</a:t>
            </a:r>
            <a:endParaRPr lang="en-US" altLang="ko-KR" baseline="30000">
              <a:latin typeface="+mn-ea"/>
              <a:ea typeface="+mn-ea"/>
            </a:endParaRPr>
          </a:p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>
                <a:latin typeface="+mn-ea"/>
                <a:ea typeface="+mn-ea"/>
              </a:rPr>
              <a:t> </a:t>
            </a:r>
            <a:r>
              <a:rPr lang="ko-KR" altLang="en-US">
                <a:latin typeface="+mn-ea"/>
                <a:ea typeface="+mn-ea"/>
              </a:rPr>
              <a:t>곱셈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나눗셈보다 빠르다</a:t>
            </a:r>
            <a:r>
              <a:rPr lang="en-US" altLang="ko-KR">
                <a:latin typeface="+mn-ea"/>
                <a:ea typeface="+mn-ea"/>
              </a:rPr>
              <a:t>.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2411413" y="3111940"/>
            <a:ext cx="421322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8 &lt;&lt; 2 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en-US" altLang="ko-KR" dirty="0">
                <a:latin typeface="+mn-ea"/>
                <a:ea typeface="+mn-ea"/>
              </a:rPr>
              <a:t>8 * 2</a:t>
            </a:r>
            <a:r>
              <a:rPr lang="en-US" altLang="ko-KR" baseline="30000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과 같다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8 &gt;&gt; 2 </a:t>
            </a:r>
            <a:r>
              <a:rPr lang="ko-KR" altLang="en-US" dirty="0">
                <a:latin typeface="+mn-ea"/>
                <a:ea typeface="+mn-ea"/>
              </a:rPr>
              <a:t>는 </a:t>
            </a:r>
            <a:r>
              <a:rPr lang="en-US" altLang="ko-KR" dirty="0">
                <a:latin typeface="+mn-ea"/>
                <a:ea typeface="+mn-ea"/>
              </a:rPr>
              <a:t>8 / 2</a:t>
            </a:r>
            <a:r>
              <a:rPr lang="en-US" altLang="ko-KR" baseline="30000" dirty="0">
                <a:latin typeface="+mn-ea"/>
                <a:ea typeface="+mn-ea"/>
              </a:rPr>
              <a:t>2</a:t>
            </a:r>
            <a:r>
              <a:rPr lang="ko-KR" altLang="en-US" dirty="0">
                <a:latin typeface="+mn-ea"/>
                <a:ea typeface="+mn-ea"/>
              </a:rPr>
              <a:t>과 같다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2374900" y="2132856"/>
            <a:ext cx="421322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x &lt;&lt; n </a:t>
            </a:r>
            <a:r>
              <a:rPr lang="ko-KR" altLang="en-US" dirty="0">
                <a:latin typeface="+mn-ea"/>
                <a:ea typeface="+mn-ea"/>
              </a:rPr>
              <a:t>은 </a:t>
            </a:r>
            <a:r>
              <a:rPr lang="en-US" altLang="ko-KR" dirty="0">
                <a:latin typeface="+mn-ea"/>
                <a:ea typeface="+mn-ea"/>
              </a:rPr>
              <a:t>x * 2</a:t>
            </a:r>
            <a:r>
              <a:rPr lang="en-US" altLang="ko-KR" baseline="30000" dirty="0">
                <a:latin typeface="+mn-ea"/>
                <a:ea typeface="+mn-ea"/>
              </a:rPr>
              <a:t>n</a:t>
            </a:r>
            <a:r>
              <a:rPr lang="ko-KR" altLang="en-US" dirty="0">
                <a:latin typeface="+mn-ea"/>
                <a:ea typeface="+mn-ea"/>
              </a:rPr>
              <a:t>과 같다</a:t>
            </a:r>
            <a:r>
              <a:rPr lang="en-US" altLang="ko-KR" dirty="0">
                <a:latin typeface="+mn-ea"/>
                <a:ea typeface="+mn-ea"/>
              </a:rPr>
              <a:t>.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x &gt;&gt; n </a:t>
            </a:r>
            <a:r>
              <a:rPr lang="ko-KR" altLang="en-US" dirty="0">
                <a:latin typeface="+mn-ea"/>
                <a:ea typeface="+mn-ea"/>
              </a:rPr>
              <a:t>은 </a:t>
            </a:r>
            <a:r>
              <a:rPr lang="en-US" altLang="ko-KR" dirty="0">
                <a:latin typeface="+mn-ea"/>
                <a:ea typeface="+mn-ea"/>
              </a:rPr>
              <a:t>x / 2</a:t>
            </a:r>
            <a:r>
              <a:rPr lang="en-US" altLang="ko-KR" baseline="30000" dirty="0">
                <a:latin typeface="+mn-ea"/>
                <a:ea typeface="+mn-ea"/>
              </a:rPr>
              <a:t>n</a:t>
            </a:r>
            <a:r>
              <a:rPr lang="ko-KR" altLang="en-US" dirty="0">
                <a:latin typeface="+mn-ea"/>
                <a:ea typeface="+mn-ea"/>
              </a:rPr>
              <a:t>과 같다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2" y="4221088"/>
            <a:ext cx="7620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758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8200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비트 이동 연산자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B07D8-8B7A-1833-4A79-46E8B6B63DD2}"/>
              </a:ext>
            </a:extLst>
          </p:cNvPr>
          <p:cNvSpPr txBox="1"/>
          <p:nvPr/>
        </p:nvSpPr>
        <p:spPr>
          <a:xfrm>
            <a:off x="7135903" y="559713"/>
            <a:ext cx="1396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ch03.Operation3</a:t>
            </a:r>
            <a:endParaRPr lang="ko-KR" altLang="en-US" sz="1200" b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D32CF-7EA4-114B-5991-87697665818E}"/>
              </a:ext>
            </a:extLst>
          </p:cNvPr>
          <p:cNvSpPr txBox="1"/>
          <p:nvPr/>
        </p:nvSpPr>
        <p:spPr>
          <a:xfrm>
            <a:off x="827584" y="836712"/>
            <a:ext cx="7704856" cy="590931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비트 논리 연산자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and1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and2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and1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&amp;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and2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and1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and1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&amp;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and2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or1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or2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or1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|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or2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or1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or1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|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or2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sv-SE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sv-SE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xor1</a:t>
            </a:r>
            <a:r>
              <a:rPr lang="sv-SE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1; </a:t>
            </a:r>
            <a:r>
              <a:rPr lang="sv-SE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sv-SE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xor2</a:t>
            </a:r>
            <a:r>
              <a:rPr lang="sv-SE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xor1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^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xor2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xor1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xor1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^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xor2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sz="1400">
                <a:solidFill>
                  <a:srgbClr val="3F7F5F"/>
                </a:solidFill>
                <a:latin typeface="Consolas" panose="020B0609020204030204" pitchFamily="49" charset="0"/>
              </a:rPr>
              <a:t>비트 이동 연산자</a:t>
            </a: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10;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00001010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00101000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&lt;&lt; 2);</a:t>
            </a:r>
          </a:p>
          <a:p>
            <a:pPr algn="l"/>
            <a:endParaRPr lang="ko-KR" altLang="en-US" sz="1400"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7F0055"/>
                </a:solidFill>
                <a:latin typeface="Consolas" panose="020B0609020204030204" pitchFamily="49" charset="0"/>
              </a:rPr>
              <a:t>byte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b2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= 10;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00001010</a:t>
            </a:r>
          </a:p>
          <a:p>
            <a:pPr algn="l"/>
            <a:r>
              <a:rPr lang="ko-KR" altLang="en-US" sz="140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ko-KR" sz="1400">
                <a:solidFill>
                  <a:srgbClr val="3F7F5F"/>
                </a:solidFill>
                <a:latin typeface="Consolas" panose="020B0609020204030204" pitchFamily="49" charset="0"/>
              </a:rPr>
              <a:t>// 00000010</a:t>
            </a:r>
          </a:p>
          <a:p>
            <a:pPr algn="l"/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4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400">
                <a:solidFill>
                  <a:srgbClr val="6A3E3E"/>
                </a:solidFill>
                <a:latin typeface="Consolas" panose="020B0609020204030204" pitchFamily="49" charset="0"/>
              </a:rPr>
              <a:t>b2</a:t>
            </a:r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&gt;&gt; 2);</a:t>
            </a:r>
            <a:endParaRPr lang="en-US" altLang="ko-KR" sz="11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8D1159-2643-3C61-8548-2327D6B1D4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16" y="3535263"/>
            <a:ext cx="1714500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89657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401893" cy="461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비교연산자 </a:t>
            </a:r>
            <a:r>
              <a:rPr lang="en-US" altLang="ko-KR" dirty="0"/>
              <a:t>- &gt; &lt; &gt;= &lt;= == !=</a:t>
            </a: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755650" y="1089100"/>
            <a:ext cx="7777163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>
                <a:latin typeface="+mn-ea"/>
                <a:ea typeface="+mn-ea"/>
              </a:rPr>
              <a:t> </a:t>
            </a:r>
            <a:r>
              <a:rPr lang="ko-KR" altLang="en-US">
                <a:latin typeface="+mn-ea"/>
                <a:ea typeface="+mn-ea"/>
              </a:rPr>
              <a:t>피연산자를 같은 타입으로 변환한 후에 비교한다</a:t>
            </a:r>
            <a:r>
              <a:rPr lang="en-US" altLang="ko-KR">
                <a:latin typeface="+mn-ea"/>
                <a:ea typeface="+mn-ea"/>
              </a:rPr>
              <a:t>.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  </a:t>
            </a:r>
            <a:r>
              <a:rPr lang="ko-KR" altLang="en-US">
                <a:latin typeface="+mn-ea"/>
                <a:ea typeface="+mn-ea"/>
              </a:rPr>
              <a:t>결과 값은 </a:t>
            </a:r>
            <a:r>
              <a:rPr lang="en-US" altLang="ko-KR">
                <a:latin typeface="+mn-ea"/>
                <a:ea typeface="+mn-ea"/>
              </a:rPr>
              <a:t>true </a:t>
            </a:r>
            <a:r>
              <a:rPr lang="ko-KR" altLang="en-US">
                <a:latin typeface="+mn-ea"/>
                <a:ea typeface="+mn-ea"/>
              </a:rPr>
              <a:t>또는 </a:t>
            </a:r>
            <a:r>
              <a:rPr lang="en-US" altLang="ko-KR">
                <a:latin typeface="+mn-ea"/>
                <a:ea typeface="+mn-ea"/>
              </a:rPr>
              <a:t>false</a:t>
            </a:r>
            <a:r>
              <a:rPr lang="ko-KR" altLang="en-US">
                <a:latin typeface="+mn-ea"/>
                <a:ea typeface="+mn-ea"/>
              </a:rPr>
              <a:t>이다</a:t>
            </a:r>
            <a:r>
              <a:rPr lang="en-US" altLang="ko-KR">
                <a:latin typeface="+mn-ea"/>
                <a:ea typeface="+mn-ea"/>
              </a:rPr>
              <a:t>.</a:t>
            </a: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719138" y="2035250"/>
            <a:ext cx="7777162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기본형</a:t>
            </a: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en-US" altLang="ko-KR" dirty="0" err="1">
                <a:latin typeface="+mn-ea"/>
                <a:ea typeface="+mn-ea"/>
              </a:rPr>
              <a:t>boolean</a:t>
            </a:r>
            <a:r>
              <a:rPr lang="ko-KR" altLang="en-US" dirty="0">
                <a:latin typeface="+mn-ea"/>
                <a:ea typeface="+mn-ea"/>
              </a:rPr>
              <a:t>제외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과 </a:t>
            </a:r>
            <a:r>
              <a:rPr lang="ko-KR" altLang="en-US" dirty="0" err="1">
                <a:latin typeface="+mn-ea"/>
                <a:ea typeface="+mn-ea"/>
              </a:rPr>
              <a:t>참조형에</a:t>
            </a:r>
            <a:r>
              <a:rPr lang="ko-KR" altLang="en-US" dirty="0">
                <a:latin typeface="+mn-ea"/>
                <a:ea typeface="+mn-ea"/>
              </a:rPr>
              <a:t> 사용할 수 있으나</a:t>
            </a:r>
          </a:p>
          <a:p>
            <a:pPr eaLnBrk="1" hangingPunct="1">
              <a:spcBef>
                <a:spcPct val="50000"/>
              </a:spcBef>
            </a:pPr>
            <a:r>
              <a:rPr lang="ko-KR" altLang="en-US" dirty="0">
                <a:latin typeface="+mn-ea"/>
                <a:ea typeface="+mn-ea"/>
              </a:rPr>
              <a:t>  </a:t>
            </a:r>
            <a:r>
              <a:rPr lang="ko-KR" altLang="en-US" dirty="0" err="1">
                <a:latin typeface="+mn-ea"/>
                <a:ea typeface="+mn-ea"/>
              </a:rPr>
              <a:t>참조형에는</a:t>
            </a:r>
            <a:r>
              <a:rPr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</a:rPr>
              <a:t>==</a:t>
            </a:r>
            <a:r>
              <a:rPr lang="ko-KR" altLang="en-US" dirty="0">
                <a:latin typeface="+mn-ea"/>
                <a:ea typeface="+mn-ea"/>
              </a:rPr>
              <a:t>과 </a:t>
            </a:r>
            <a:r>
              <a:rPr lang="en-US" altLang="ko-KR" dirty="0">
                <a:latin typeface="+mn-ea"/>
                <a:ea typeface="+mn-ea"/>
              </a:rPr>
              <a:t>!=</a:t>
            </a:r>
            <a:r>
              <a:rPr lang="ko-KR" altLang="en-US" dirty="0">
                <a:latin typeface="+mn-ea"/>
                <a:ea typeface="+mn-ea"/>
              </a:rPr>
              <a:t>만 사용할 수 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</p:txBody>
      </p:sp>
      <p:pic>
        <p:nvPicPr>
          <p:cNvPr id="1026" name="Picture 2" descr="C:\Users\GGoReb\Documents\반디카메라\Cap 2014-06-26 19-21-01-13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3025169"/>
            <a:ext cx="6225071" cy="2564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542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847379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 다운로드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Oracle JDK - </a:t>
            </a:r>
            <a:r>
              <a:rPr lang="en-US" altLang="ko-KR" dirty="0">
                <a:hlinkClick r:id="rId3"/>
              </a:rPr>
              <a:t>https://www.oracle.com/technetwork/java/javase/downloads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Open JDK - </a:t>
            </a:r>
            <a:r>
              <a:rPr lang="en-US" altLang="ko-KR" dirty="0">
                <a:hlinkClick r:id="rId4"/>
              </a:rPr>
              <a:t>https://github.com/ojdkbuild/ojdkbuild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AZUL - </a:t>
            </a:r>
            <a:r>
              <a:rPr lang="en-US" altLang="ko-KR" dirty="0">
                <a:hlinkClick r:id="rId5"/>
              </a:rPr>
              <a:t>https://kr.azul.com/downloads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421814" y="2172920"/>
            <a:ext cx="8246168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JDK(Java Development Kit) = JRE + </a:t>
            </a:r>
            <a:r>
              <a:rPr lang="ko-KR" altLang="en-US" dirty="0"/>
              <a:t>개발 도구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자바 프로그램 개발하고 실행하기 위해 반드시 설치</a:t>
            </a:r>
          </a:p>
          <a:p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■ JRE(Java Runtime Environment) = JVM + </a:t>
            </a:r>
            <a:r>
              <a:rPr lang="ko-KR" altLang="en-US" dirty="0"/>
              <a:t>표준 클래스 라이브러리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자바 프로그램을 실행만 할 경우 설치</a:t>
            </a:r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■ API </a:t>
            </a:r>
            <a:r>
              <a:rPr lang="ko-KR" altLang="en-US" dirty="0"/>
              <a:t>도큐먼트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JDK</a:t>
            </a:r>
            <a:r>
              <a:rPr lang="ko-KR" altLang="en-US" dirty="0"/>
              <a:t>에서 제공하는 표준 클래스 라이브러리 설명해 놓은 </a:t>
            </a:r>
            <a:r>
              <a:rPr lang="en-US" altLang="ko-KR" dirty="0"/>
              <a:t>HTML </a:t>
            </a:r>
            <a:r>
              <a:rPr lang="ko-KR" altLang="en-US" dirty="0"/>
              <a:t>페이지들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http://docs.oracle.com/javase/</a:t>
            </a:r>
            <a:r>
              <a:rPr lang="ko-KR" altLang="en-US" dirty="0"/>
              <a:t>버전</a:t>
            </a:r>
            <a:r>
              <a:rPr lang="en-US" altLang="ko-KR" dirty="0"/>
              <a:t>/docs/</a:t>
            </a:r>
            <a:r>
              <a:rPr lang="en-US" altLang="ko-KR" dirty="0" err="1"/>
              <a:t>api</a:t>
            </a:r>
            <a:r>
              <a:rPr lang="en-US" altLang="ko-KR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105260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401893" cy="461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비교연산자 </a:t>
            </a:r>
            <a:r>
              <a:rPr lang="en-US" altLang="ko-KR" dirty="0"/>
              <a:t>- &gt; &lt; &gt;= &lt;= == !=</a:t>
            </a: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828675" y="1747912"/>
            <a:ext cx="50768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‘0’ == 0  </a:t>
            </a:r>
            <a:r>
              <a:rPr lang="en-US" altLang="ko-KR" b="1">
                <a:latin typeface="+mn-ea"/>
                <a:ea typeface="+mn-ea"/>
              </a:rPr>
              <a:t>→</a:t>
            </a:r>
            <a:r>
              <a:rPr lang="en-US" altLang="ko-KR">
                <a:latin typeface="+mn-ea"/>
                <a:ea typeface="+mn-ea"/>
              </a:rPr>
              <a:t> 48 == 0 </a:t>
            </a:r>
            <a:r>
              <a:rPr lang="en-US" altLang="ko-KR" b="1">
                <a:latin typeface="+mn-ea"/>
                <a:ea typeface="+mn-ea"/>
              </a:rPr>
              <a:t>→</a:t>
            </a:r>
            <a:r>
              <a:rPr lang="en-US" altLang="ko-KR">
                <a:latin typeface="+mn-ea"/>
                <a:ea typeface="+mn-ea"/>
              </a:rPr>
              <a:t> false</a:t>
            </a:r>
          </a:p>
        </p:txBody>
      </p:sp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828675" y="2324175"/>
            <a:ext cx="50768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‘A’ != 65  </a:t>
            </a:r>
            <a:r>
              <a:rPr lang="en-US" altLang="ko-KR" b="1">
                <a:latin typeface="+mn-ea"/>
                <a:ea typeface="+mn-ea"/>
              </a:rPr>
              <a:t>→</a:t>
            </a:r>
            <a:r>
              <a:rPr lang="en-US" altLang="ko-KR">
                <a:latin typeface="+mn-ea"/>
                <a:ea typeface="+mn-ea"/>
              </a:rPr>
              <a:t> 65 != 65 </a:t>
            </a:r>
            <a:r>
              <a:rPr lang="en-US" altLang="ko-KR" b="1">
                <a:latin typeface="+mn-ea"/>
                <a:ea typeface="+mn-ea"/>
              </a:rPr>
              <a:t>→</a:t>
            </a:r>
            <a:r>
              <a:rPr lang="en-US" altLang="ko-KR">
                <a:latin typeface="+mn-ea"/>
                <a:ea typeface="+mn-ea"/>
              </a:rPr>
              <a:t> false</a:t>
            </a:r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828675" y="1197050"/>
            <a:ext cx="47529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‘A’ &lt; ‘B’ </a:t>
            </a:r>
            <a:r>
              <a:rPr lang="en-US" altLang="ko-KR" b="1">
                <a:latin typeface="+mn-ea"/>
                <a:ea typeface="+mn-ea"/>
              </a:rPr>
              <a:t>→ </a:t>
            </a:r>
            <a:r>
              <a:rPr lang="en-US" altLang="ko-KR">
                <a:latin typeface="+mn-ea"/>
                <a:ea typeface="+mn-ea"/>
              </a:rPr>
              <a:t> 65 &lt; 66</a:t>
            </a:r>
            <a:r>
              <a:rPr lang="en-US" altLang="ko-KR" b="1">
                <a:latin typeface="+mn-ea"/>
                <a:ea typeface="+mn-ea"/>
              </a:rPr>
              <a:t> →</a:t>
            </a:r>
            <a:r>
              <a:rPr lang="en-US" altLang="ko-KR">
                <a:latin typeface="+mn-ea"/>
                <a:ea typeface="+mn-ea"/>
              </a:rPr>
              <a:t> true</a:t>
            </a:r>
          </a:p>
        </p:txBody>
      </p:sp>
    </p:spTree>
    <p:extLst>
      <p:ext uri="{BB962C8B-B14F-4D97-AF65-F5344CB8AC3E}">
        <p14:creationId xmlns:p14="http://schemas.microsoft.com/office/powerpoint/2010/main" val="42671025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3130985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논리연산자 </a:t>
            </a:r>
            <a:r>
              <a:rPr lang="en-US" altLang="ko-KR" dirty="0"/>
              <a:t>- &amp;  |  &amp;&amp;  ||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39750" y="2093987"/>
            <a:ext cx="8532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▶ OR</a:t>
            </a:r>
            <a:r>
              <a:rPr lang="ko-KR" altLang="en-US">
                <a:latin typeface="+mn-ea"/>
                <a:ea typeface="+mn-ea"/>
              </a:rPr>
              <a:t>연산자</a:t>
            </a:r>
            <a:r>
              <a:rPr lang="en-US" altLang="ko-KR">
                <a:latin typeface="+mn-ea"/>
                <a:ea typeface="+mn-ea"/>
              </a:rPr>
              <a:t>(||) : </a:t>
            </a:r>
            <a:r>
              <a:rPr lang="ko-KR" altLang="en-US">
                <a:latin typeface="+mn-ea"/>
                <a:ea typeface="+mn-ea"/>
              </a:rPr>
              <a:t>피연산자 중 어느 한 쪽이 </a:t>
            </a:r>
            <a:r>
              <a:rPr lang="en-US" altLang="ko-KR">
                <a:latin typeface="+mn-ea"/>
                <a:ea typeface="+mn-ea"/>
              </a:rPr>
              <a:t>true</a:t>
            </a:r>
            <a:r>
              <a:rPr lang="ko-KR" altLang="en-US">
                <a:latin typeface="+mn-ea"/>
                <a:ea typeface="+mn-ea"/>
              </a:rPr>
              <a:t>이면 </a:t>
            </a:r>
            <a:r>
              <a:rPr lang="en-US" altLang="ko-KR">
                <a:latin typeface="+mn-ea"/>
                <a:ea typeface="+mn-ea"/>
              </a:rPr>
              <a:t>true</a:t>
            </a:r>
            <a:r>
              <a:rPr lang="ko-KR" altLang="en-US">
                <a:latin typeface="+mn-ea"/>
                <a:ea typeface="+mn-ea"/>
              </a:rPr>
              <a:t>이다</a:t>
            </a:r>
            <a:r>
              <a:rPr lang="en-US" altLang="ko-KR">
                <a:latin typeface="+mn-ea"/>
                <a:ea typeface="+mn-ea"/>
              </a:rPr>
              <a:t>.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539750" y="2527375"/>
            <a:ext cx="85328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▶ AND</a:t>
            </a:r>
            <a:r>
              <a:rPr lang="ko-KR" altLang="en-US">
                <a:latin typeface="+mn-ea"/>
                <a:ea typeface="+mn-ea"/>
              </a:rPr>
              <a:t>연산자</a:t>
            </a:r>
            <a:r>
              <a:rPr lang="en-US" altLang="ko-KR">
                <a:latin typeface="+mn-ea"/>
                <a:ea typeface="+mn-ea"/>
              </a:rPr>
              <a:t>(&amp;&amp;) : </a:t>
            </a:r>
            <a:r>
              <a:rPr lang="ko-KR" altLang="en-US">
                <a:latin typeface="+mn-ea"/>
                <a:ea typeface="+mn-ea"/>
              </a:rPr>
              <a:t>피연산자 양 쪽 모두 </a:t>
            </a:r>
            <a:r>
              <a:rPr lang="en-US" altLang="ko-KR">
                <a:latin typeface="+mn-ea"/>
                <a:ea typeface="+mn-ea"/>
              </a:rPr>
              <a:t>true</a:t>
            </a:r>
            <a:r>
              <a:rPr lang="ko-KR" altLang="en-US">
                <a:latin typeface="+mn-ea"/>
                <a:ea typeface="+mn-ea"/>
              </a:rPr>
              <a:t>이면 </a:t>
            </a:r>
            <a:r>
              <a:rPr lang="en-US" altLang="ko-KR">
                <a:latin typeface="+mn-ea"/>
                <a:ea typeface="+mn-ea"/>
              </a:rPr>
              <a:t>true</a:t>
            </a:r>
            <a:r>
              <a:rPr lang="ko-KR" altLang="en-US">
                <a:latin typeface="+mn-ea"/>
                <a:ea typeface="+mn-ea"/>
              </a:rPr>
              <a:t>이다</a:t>
            </a:r>
            <a:r>
              <a:rPr lang="en-US" altLang="ko-KR">
                <a:latin typeface="+mn-ea"/>
                <a:ea typeface="+mn-ea"/>
              </a:rPr>
              <a:t>. </a:t>
            </a:r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468313" y="1052587"/>
            <a:ext cx="8675687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ko-KR" altLang="en-US">
                <a:latin typeface="+mn-ea"/>
                <a:ea typeface="+mn-ea"/>
              </a:rPr>
              <a:t>피연산자가 반드시 </a:t>
            </a:r>
            <a:r>
              <a:rPr lang="en-US" altLang="ko-KR">
                <a:latin typeface="+mn-ea"/>
                <a:ea typeface="+mn-ea"/>
              </a:rPr>
              <a:t>boolean</a:t>
            </a:r>
            <a:r>
              <a:rPr lang="ko-KR" altLang="en-US">
                <a:latin typeface="+mn-ea"/>
                <a:ea typeface="+mn-ea"/>
              </a:rPr>
              <a:t>이어야 하며 연산결과도 </a:t>
            </a:r>
            <a:r>
              <a:rPr lang="en-US" altLang="ko-KR">
                <a:latin typeface="+mn-ea"/>
                <a:ea typeface="+mn-ea"/>
              </a:rPr>
              <a:t>boolean</a:t>
            </a:r>
            <a:r>
              <a:rPr lang="ko-KR" altLang="en-US">
                <a:latin typeface="+mn-ea"/>
                <a:ea typeface="+mn-ea"/>
              </a:rPr>
              <a:t>이다</a:t>
            </a:r>
            <a:r>
              <a:rPr lang="en-US" altLang="ko-KR"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  &amp;&amp;</a:t>
            </a:r>
            <a:r>
              <a:rPr lang="ko-KR" altLang="en-US">
                <a:latin typeface="+mn-ea"/>
                <a:ea typeface="+mn-ea"/>
              </a:rPr>
              <a:t>가 </a:t>
            </a:r>
            <a:r>
              <a:rPr lang="en-US" altLang="ko-KR">
                <a:latin typeface="+mn-ea"/>
                <a:ea typeface="+mn-ea"/>
              </a:rPr>
              <a:t>|| </a:t>
            </a:r>
            <a:r>
              <a:rPr lang="ko-KR" altLang="en-US">
                <a:latin typeface="+mn-ea"/>
                <a:ea typeface="+mn-ea"/>
              </a:rPr>
              <a:t>보다 우선순위가 높다</a:t>
            </a:r>
            <a:r>
              <a:rPr lang="en-US" altLang="ko-KR">
                <a:latin typeface="+mn-ea"/>
                <a:ea typeface="+mn-ea"/>
              </a:rPr>
              <a:t>. </a:t>
            </a:r>
            <a:r>
              <a:rPr lang="ko-KR" altLang="en-US">
                <a:latin typeface="+mn-ea"/>
                <a:ea typeface="+mn-ea"/>
              </a:rPr>
              <a:t>같이 사용되는 경우 괄호를 사용하자</a:t>
            </a:r>
          </a:p>
        </p:txBody>
      </p:sp>
      <p:graphicFrame>
        <p:nvGraphicFramePr>
          <p:cNvPr id="12" name="Group 53"/>
          <p:cNvGraphicFramePr>
            <a:graphicFrameLocks noGrp="1"/>
          </p:cNvGraphicFramePr>
          <p:nvPr/>
        </p:nvGraphicFramePr>
        <p:xfrm>
          <a:off x="1547813" y="3357637"/>
          <a:ext cx="5953125" cy="1981200"/>
        </p:xfrm>
        <a:graphic>
          <a:graphicData uri="http://schemas.openxmlformats.org/drawingml/2006/table">
            <a:tbl>
              <a:tblPr/>
              <a:tblGrid>
                <a:gridCol w="1489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4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9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74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 ||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 &amp;&amp;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2895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547492" cy="461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논리연산자 </a:t>
            </a:r>
            <a:r>
              <a:rPr lang="en-US" altLang="ko-KR" dirty="0"/>
              <a:t>- &amp;&amp;  ||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11188" y="3789437"/>
            <a:ext cx="85328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char x = ‘j’;</a:t>
            </a:r>
          </a:p>
        </p:txBody>
      </p:sp>
      <p:sp>
        <p:nvSpPr>
          <p:cNvPr id="13" name="Text Box 46"/>
          <p:cNvSpPr txBox="1">
            <a:spLocks noChangeArrowheads="1"/>
          </p:cNvSpPr>
          <p:nvPr/>
        </p:nvSpPr>
        <p:spPr bwMode="auto">
          <a:xfrm>
            <a:off x="611188" y="4292675"/>
            <a:ext cx="85328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x &gt;= ‘a’ &amp;&amp; x &lt;= ‘z’</a:t>
            </a:r>
          </a:p>
        </p:txBody>
      </p:sp>
      <p:sp>
        <p:nvSpPr>
          <p:cNvPr id="14" name="Text Box 47"/>
          <p:cNvSpPr txBox="1">
            <a:spLocks noChangeArrowheads="1"/>
          </p:cNvSpPr>
          <p:nvPr/>
        </p:nvSpPr>
        <p:spPr bwMode="auto">
          <a:xfrm>
            <a:off x="611188" y="4868937"/>
            <a:ext cx="67325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(x &gt;= ‘a’ &amp;&amp; x &lt;= ‘z’) || (x &gt;= ‘A’ &amp;&amp; x &lt;= ‘Z’)</a:t>
            </a:r>
          </a:p>
        </p:txBody>
      </p:sp>
      <p:sp>
        <p:nvSpPr>
          <p:cNvPr id="15" name="Text Box 48"/>
          <p:cNvSpPr txBox="1">
            <a:spLocks noChangeArrowheads="1"/>
          </p:cNvSpPr>
          <p:nvPr/>
        </p:nvSpPr>
        <p:spPr bwMode="auto">
          <a:xfrm>
            <a:off x="611188" y="1376437"/>
            <a:ext cx="20526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int i = 7;</a:t>
            </a:r>
          </a:p>
        </p:txBody>
      </p:sp>
      <p:sp>
        <p:nvSpPr>
          <p:cNvPr id="16" name="Text Box 49"/>
          <p:cNvSpPr txBox="1">
            <a:spLocks noChangeArrowheads="1"/>
          </p:cNvSpPr>
          <p:nvPr/>
        </p:nvSpPr>
        <p:spPr bwMode="auto">
          <a:xfrm>
            <a:off x="611188" y="1916187"/>
            <a:ext cx="23050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i &gt; 3 &amp;&amp; i &lt; 5</a:t>
            </a:r>
          </a:p>
        </p:txBody>
      </p:sp>
      <p:sp>
        <p:nvSpPr>
          <p:cNvPr id="17" name="Text Box 50"/>
          <p:cNvSpPr txBox="1">
            <a:spLocks noChangeArrowheads="1"/>
          </p:cNvSpPr>
          <p:nvPr/>
        </p:nvSpPr>
        <p:spPr bwMode="auto">
          <a:xfrm>
            <a:off x="611188" y="2673425"/>
            <a:ext cx="230505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i &gt; 3  ||  i &lt; 0</a:t>
            </a:r>
          </a:p>
        </p:txBody>
      </p:sp>
      <p:graphicFrame>
        <p:nvGraphicFramePr>
          <p:cNvPr id="18" name="Group 87"/>
          <p:cNvGraphicFramePr>
            <a:graphicFrameLocks noGrp="1"/>
          </p:cNvGraphicFramePr>
          <p:nvPr/>
        </p:nvGraphicFramePr>
        <p:xfrm>
          <a:off x="5111750" y="1808237"/>
          <a:ext cx="3527425" cy="1524000"/>
        </p:xfrm>
        <a:graphic>
          <a:graphicData uri="http://schemas.openxmlformats.org/drawingml/2006/table">
            <a:tbl>
              <a:tblPr/>
              <a:tblGrid>
                <a:gridCol w="882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1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2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10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 ||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x &amp;&amp; 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true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01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97559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1948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논리연산자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B8561-C902-E752-5395-CDDBECB0967B}"/>
              </a:ext>
            </a:extLst>
          </p:cNvPr>
          <p:cNvSpPr txBox="1"/>
          <p:nvPr/>
        </p:nvSpPr>
        <p:spPr>
          <a:xfrm>
            <a:off x="7135903" y="559713"/>
            <a:ext cx="1396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ch03.Operation4</a:t>
            </a:r>
            <a:endParaRPr lang="ko-KR" altLang="en-US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A308E-FC7B-B9AD-C436-FEC24DCE7D2C}"/>
              </a:ext>
            </a:extLst>
          </p:cNvPr>
          <p:cNvSpPr txBox="1"/>
          <p:nvPr/>
        </p:nvSpPr>
        <p:spPr>
          <a:xfrm>
            <a:off x="827584" y="836712"/>
            <a:ext cx="7704856" cy="369331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>
              <a:latin typeface="Consolas" panose="020B0609020204030204" pitchFamily="49" charset="0"/>
            </a:endParaRPr>
          </a:p>
          <a:p>
            <a:pPr algn="l"/>
            <a:r>
              <a:rPr lang="en-US" altLang="ko-KR">
                <a:solidFill>
                  <a:srgbClr val="3F7F5F"/>
                </a:solidFill>
                <a:latin typeface="Consolas" panose="020B0609020204030204" pitchFamily="49" charset="0"/>
              </a:rPr>
              <a:t>/* Short-Circuit Evaluation */</a:t>
            </a:r>
          </a:p>
          <a:p>
            <a:pPr algn="l"/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++ &lt; 0 &amp;&amp;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++ &gt; 0;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"result : 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pt-BR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pt-BR" altLang="ko-KR">
                <a:solidFill>
                  <a:srgbClr val="2A00FF"/>
                </a:solidFill>
                <a:latin typeface="Consolas" panose="020B0609020204030204" pitchFamily="49" charset="0"/>
              </a:rPr>
              <a:t>"num1 : "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>
                <a:solidFill>
                  <a:srgbClr val="2A00FF"/>
                </a:solidFill>
                <a:latin typeface="Consolas" panose="020B0609020204030204" pitchFamily="49" charset="0"/>
              </a:rPr>
              <a:t>", num2 : "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>
              <a:latin typeface="Consolas" panose="020B0609020204030204" pitchFamily="49" charset="0"/>
            </a:endParaRPr>
          </a:p>
          <a:p>
            <a:pPr algn="l"/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++ &gt; 0 ||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++ &gt; 0;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"result : 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pt-BR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pt-BR" altLang="ko-KR">
                <a:solidFill>
                  <a:srgbClr val="2A00FF"/>
                </a:solidFill>
                <a:latin typeface="Consolas" panose="020B0609020204030204" pitchFamily="49" charset="0"/>
              </a:rPr>
              <a:t>"num1 : "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>
                <a:solidFill>
                  <a:srgbClr val="2A00FF"/>
                </a:solidFill>
                <a:latin typeface="Consolas" panose="020B0609020204030204" pitchFamily="49" charset="0"/>
              </a:rPr>
              <a:t>", num2 : "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A9931F5-6D4A-1016-18CA-648606735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865" y="4807030"/>
            <a:ext cx="2695575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60209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1948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논리연산자 사용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B8561-C902-E752-5395-CDDBECB0967B}"/>
              </a:ext>
            </a:extLst>
          </p:cNvPr>
          <p:cNvSpPr txBox="1"/>
          <p:nvPr/>
        </p:nvSpPr>
        <p:spPr>
          <a:xfrm>
            <a:off x="7135903" y="559713"/>
            <a:ext cx="1396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ch03.Operation4</a:t>
            </a:r>
            <a:endParaRPr lang="ko-KR" altLang="en-US" sz="1200" b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A308E-FC7B-B9AD-C436-FEC24DCE7D2C}"/>
              </a:ext>
            </a:extLst>
          </p:cNvPr>
          <p:cNvSpPr txBox="1"/>
          <p:nvPr/>
        </p:nvSpPr>
        <p:spPr>
          <a:xfrm>
            <a:off x="827584" y="836712"/>
            <a:ext cx="7704856" cy="286232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num3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r>
              <a:rPr lang="en-US" altLang="ko-KR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num4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>
              <a:latin typeface="Consolas" panose="020B0609020204030204" pitchFamily="49" charset="0"/>
            </a:endParaRPr>
          </a:p>
          <a:p>
            <a:pPr algn="l"/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num3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++ &lt; 0 &amp;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num4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++ &gt; 0;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"result : 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"num3 : 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num3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", num4 : 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num4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>
              <a:latin typeface="Consolas" panose="020B0609020204030204" pitchFamily="49" charset="0"/>
            </a:endParaRPr>
          </a:p>
          <a:p>
            <a:pPr algn="l"/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num3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++ &gt; 0 | </a:t>
            </a:r>
            <a:r>
              <a:rPr lang="pt-BR" altLang="ko-KR">
                <a:solidFill>
                  <a:srgbClr val="6A3E3E"/>
                </a:solidFill>
                <a:latin typeface="Consolas" panose="020B0609020204030204" pitchFamily="49" charset="0"/>
              </a:rPr>
              <a:t>num4</a:t>
            </a:r>
            <a:r>
              <a:rPr lang="pt-BR" altLang="ko-KR">
                <a:solidFill>
                  <a:srgbClr val="000000"/>
                </a:solidFill>
                <a:latin typeface="Consolas" panose="020B0609020204030204" pitchFamily="49" charset="0"/>
              </a:rPr>
              <a:t>++ &gt; 0;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"result : 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"num3 : 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num3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2A00FF"/>
                </a:solidFill>
                <a:latin typeface="Consolas" panose="020B0609020204030204" pitchFamily="49" charset="0"/>
              </a:rPr>
              <a:t>", num4 : "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>
                <a:solidFill>
                  <a:srgbClr val="6A3E3E"/>
                </a:solidFill>
                <a:latin typeface="Consolas" panose="020B0609020204030204" pitchFamily="49" charset="0"/>
              </a:rPr>
              <a:t>num4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EAAFF-DCC8-2EA2-270F-BB6979F8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6865" y="3976033"/>
            <a:ext cx="2695575" cy="126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0140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569934" cy="4619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대입연산자 </a:t>
            </a:r>
            <a:r>
              <a:rPr lang="en-US" altLang="ko-KR" dirty="0"/>
              <a:t>-   =  op=</a:t>
            </a:r>
          </a:p>
        </p:txBody>
      </p:sp>
      <p:sp>
        <p:nvSpPr>
          <p:cNvPr id="9" name="Text Box 12"/>
          <p:cNvSpPr txBox="1">
            <a:spLocks noChangeArrowheads="1"/>
          </p:cNvSpPr>
          <p:nvPr/>
        </p:nvSpPr>
        <p:spPr bwMode="auto">
          <a:xfrm>
            <a:off x="503238" y="1124025"/>
            <a:ext cx="7416800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>
                <a:latin typeface="+mn-ea"/>
                <a:ea typeface="+mn-ea"/>
              </a:rPr>
              <a:t> </a:t>
            </a:r>
            <a:r>
              <a:rPr lang="ko-KR" altLang="en-US">
                <a:latin typeface="+mn-ea"/>
                <a:ea typeface="+mn-ea"/>
              </a:rPr>
              <a:t>오른쪽 피연산자의 값을 왼쪽 피연산자에 저장한다</a:t>
            </a:r>
            <a:r>
              <a:rPr lang="en-US" altLang="ko-KR">
                <a:latin typeface="+mn-ea"/>
                <a:ea typeface="+mn-ea"/>
              </a:rPr>
              <a:t>.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  </a:t>
            </a:r>
            <a:r>
              <a:rPr lang="ko-KR" altLang="en-US">
                <a:latin typeface="+mn-ea"/>
                <a:ea typeface="+mn-ea"/>
              </a:rPr>
              <a:t>단</a:t>
            </a:r>
            <a:r>
              <a:rPr lang="en-US" altLang="ko-KR">
                <a:latin typeface="+mn-ea"/>
                <a:ea typeface="+mn-ea"/>
              </a:rPr>
              <a:t>, </a:t>
            </a:r>
            <a:r>
              <a:rPr lang="ko-KR" altLang="en-US">
                <a:latin typeface="+mn-ea"/>
                <a:ea typeface="+mn-ea"/>
              </a:rPr>
              <a:t>왼쪽 피연산자는 상수가 아니어야 한다</a:t>
            </a:r>
            <a:r>
              <a:rPr lang="en-US" altLang="ko-KR">
                <a:latin typeface="+mn-ea"/>
                <a:ea typeface="+mn-ea"/>
              </a:rPr>
              <a:t>.</a:t>
            </a:r>
          </a:p>
        </p:txBody>
      </p:sp>
      <p:sp>
        <p:nvSpPr>
          <p:cNvPr id="10" name="Text Box 14"/>
          <p:cNvSpPr txBox="1">
            <a:spLocks noChangeArrowheads="1"/>
          </p:cNvSpPr>
          <p:nvPr/>
        </p:nvSpPr>
        <p:spPr bwMode="auto">
          <a:xfrm>
            <a:off x="649288" y="2276550"/>
            <a:ext cx="25574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int i = 0;</a:t>
            </a:r>
          </a:p>
        </p:txBody>
      </p:sp>
      <p:sp>
        <p:nvSpPr>
          <p:cNvPr id="13" name="Text Box 17"/>
          <p:cNvSpPr txBox="1">
            <a:spLocks noChangeArrowheads="1"/>
          </p:cNvSpPr>
          <p:nvPr/>
        </p:nvSpPr>
        <p:spPr bwMode="auto">
          <a:xfrm>
            <a:off x="611188" y="4148212"/>
            <a:ext cx="28813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MAX = 10;  // </a:t>
            </a:r>
            <a:r>
              <a:rPr lang="ko-KR" altLang="en-US">
                <a:latin typeface="+mn-ea"/>
                <a:ea typeface="+mn-ea"/>
              </a:rPr>
              <a:t>에러</a:t>
            </a:r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47700" y="2852812"/>
            <a:ext cx="2557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i = i + 3;</a:t>
            </a:r>
          </a:p>
        </p:txBody>
      </p:sp>
      <p:sp>
        <p:nvSpPr>
          <p:cNvPr id="15" name="Text Box 19"/>
          <p:cNvSpPr txBox="1">
            <a:spLocks noChangeArrowheads="1"/>
          </p:cNvSpPr>
          <p:nvPr/>
        </p:nvSpPr>
        <p:spPr bwMode="auto">
          <a:xfrm>
            <a:off x="611188" y="3608462"/>
            <a:ext cx="27733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ko-KR">
                <a:latin typeface="+mn-ea"/>
                <a:ea typeface="+mn-ea"/>
              </a:rPr>
              <a:t>final int MAX = 3;</a:t>
            </a:r>
          </a:p>
        </p:txBody>
      </p:sp>
      <p:pic>
        <p:nvPicPr>
          <p:cNvPr id="16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8" y="2060650"/>
            <a:ext cx="4392612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9594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4926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삼항연산자</a:t>
            </a:r>
            <a:r>
              <a:rPr lang="ko-KR" altLang="en-US" dirty="0"/>
              <a:t> </a:t>
            </a:r>
            <a:r>
              <a:rPr lang="en-US" altLang="ko-KR" dirty="0"/>
              <a:t>- ? :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세 개의 </a:t>
            </a:r>
            <a:r>
              <a:rPr lang="ko-KR" altLang="en-US" dirty="0" err="1"/>
              <a:t>피연산자를</a:t>
            </a:r>
            <a:r>
              <a:rPr lang="ko-KR" altLang="en-US" dirty="0"/>
              <a:t> 필요로 하는 연산자</a:t>
            </a:r>
            <a:endParaRPr lang="en-US" altLang="ko-KR" dirty="0"/>
          </a:p>
        </p:txBody>
      </p:sp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2951163" y="1700808"/>
            <a:ext cx="3384550" cy="3693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 err="1">
                <a:latin typeface="+mn-ea"/>
                <a:ea typeface="+mn-ea"/>
              </a:rPr>
              <a:t>조건식</a:t>
            </a:r>
            <a:r>
              <a:rPr lang="en-US" altLang="ko-KR" dirty="0">
                <a:latin typeface="+mn-ea"/>
                <a:ea typeface="+mn-ea"/>
              </a:rPr>
              <a:t>) ? </a:t>
            </a:r>
            <a:r>
              <a:rPr lang="ko-KR" altLang="en-US" dirty="0">
                <a:latin typeface="+mn-ea"/>
                <a:ea typeface="+mn-ea"/>
              </a:rPr>
              <a:t>식</a:t>
            </a:r>
            <a:r>
              <a:rPr lang="en-US" altLang="ko-KR" dirty="0">
                <a:latin typeface="+mn-ea"/>
                <a:ea typeface="+mn-ea"/>
              </a:rPr>
              <a:t>1 : </a:t>
            </a:r>
            <a:r>
              <a:rPr lang="ko-KR" altLang="en-US" dirty="0">
                <a:latin typeface="+mn-ea"/>
                <a:ea typeface="+mn-ea"/>
              </a:rPr>
              <a:t>식</a:t>
            </a:r>
            <a:r>
              <a:rPr lang="en-US" altLang="ko-KR" dirty="0">
                <a:latin typeface="+mn-ea"/>
                <a:ea typeface="+mn-ea"/>
              </a:rPr>
              <a:t>2</a:t>
            </a:r>
          </a:p>
        </p:txBody>
      </p:sp>
      <p:sp>
        <p:nvSpPr>
          <p:cNvPr id="12" name="Text Box 49"/>
          <p:cNvSpPr txBox="1">
            <a:spLocks noChangeArrowheads="1"/>
          </p:cNvSpPr>
          <p:nvPr/>
        </p:nvSpPr>
        <p:spPr bwMode="auto">
          <a:xfrm>
            <a:off x="647700" y="1268487"/>
            <a:ext cx="80391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ko-KR" dirty="0">
                <a:latin typeface="+mn-ea"/>
                <a:ea typeface="+mn-ea"/>
              </a:rPr>
              <a:t> </a:t>
            </a:r>
            <a:r>
              <a:rPr lang="ko-KR" altLang="en-US" dirty="0" err="1">
                <a:latin typeface="+mn-ea"/>
                <a:ea typeface="+mn-ea"/>
              </a:rPr>
              <a:t>조건식의</a:t>
            </a:r>
            <a:r>
              <a:rPr lang="ko-KR" altLang="en-US" dirty="0">
                <a:latin typeface="+mn-ea"/>
                <a:ea typeface="+mn-ea"/>
              </a:rPr>
              <a:t> 연산결과가 </a:t>
            </a:r>
            <a:r>
              <a:rPr lang="en-US" altLang="ko-KR" dirty="0">
                <a:latin typeface="+mn-ea"/>
                <a:ea typeface="+mn-ea"/>
              </a:rPr>
              <a:t>true</a:t>
            </a:r>
            <a:r>
              <a:rPr lang="ko-KR" altLang="en-US" dirty="0">
                <a:latin typeface="+mn-ea"/>
                <a:ea typeface="+mn-ea"/>
              </a:rPr>
              <a:t>이면 ‘식</a:t>
            </a:r>
            <a:r>
              <a:rPr lang="en-US" altLang="ko-KR" dirty="0">
                <a:latin typeface="+mn-ea"/>
                <a:ea typeface="+mn-ea"/>
              </a:rPr>
              <a:t>1’</a:t>
            </a:r>
            <a:r>
              <a:rPr lang="ko-KR" altLang="en-US" dirty="0">
                <a:latin typeface="+mn-ea"/>
                <a:ea typeface="+mn-ea"/>
              </a:rPr>
              <a:t> 결과 반환</a:t>
            </a:r>
            <a:r>
              <a:rPr lang="en-US" altLang="ko-KR" dirty="0">
                <a:latin typeface="+mn-ea"/>
                <a:ea typeface="+mn-ea"/>
              </a:rPr>
              <a:t>, false</a:t>
            </a:r>
            <a:r>
              <a:rPr lang="ko-KR" altLang="en-US" dirty="0">
                <a:latin typeface="+mn-ea"/>
                <a:ea typeface="+mn-ea"/>
              </a:rPr>
              <a:t>이면 ‘식</a:t>
            </a:r>
            <a:r>
              <a:rPr lang="en-US" altLang="ko-KR" dirty="0">
                <a:latin typeface="+mn-ea"/>
                <a:ea typeface="+mn-ea"/>
              </a:rPr>
              <a:t>2’</a:t>
            </a:r>
            <a:r>
              <a:rPr lang="ko-KR" altLang="en-US" dirty="0">
                <a:latin typeface="+mn-ea"/>
                <a:ea typeface="+mn-ea"/>
              </a:rPr>
              <a:t> 결과 반환</a:t>
            </a:r>
            <a:endParaRPr lang="en-US" altLang="ko-KR" dirty="0">
              <a:latin typeface="+mn-ea"/>
              <a:ea typeface="+mn-ea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2856"/>
            <a:ext cx="7500938" cy="164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18794"/>
            <a:ext cx="7500938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03480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219483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삼항연산자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2B7FD7-BE22-05FD-4450-9104614D1E83}"/>
              </a:ext>
            </a:extLst>
          </p:cNvPr>
          <p:cNvSpPr txBox="1"/>
          <p:nvPr/>
        </p:nvSpPr>
        <p:spPr>
          <a:xfrm>
            <a:off x="7135903" y="559713"/>
            <a:ext cx="1396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ch03.Operation5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189A01-BEFC-08F5-3AA5-E20E602503B9}"/>
              </a:ext>
            </a:extLst>
          </p:cNvPr>
          <p:cNvSpPr txBox="1"/>
          <p:nvPr/>
        </p:nvSpPr>
        <p:spPr>
          <a:xfrm>
            <a:off x="827584" y="836712"/>
            <a:ext cx="7704856" cy="34163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score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숫자 입력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&gt;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score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.nextInt();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it-IT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it-IT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it-IT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it-IT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score</a:t>
            </a:r>
            <a:r>
              <a:rPr lang="it-IT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&gt;= 90 ? </a:t>
            </a:r>
            <a:r>
              <a:rPr lang="it-IT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it-IT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: (</a:t>
            </a:r>
            <a:r>
              <a:rPr lang="it-IT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score</a:t>
            </a:r>
            <a:r>
              <a:rPr lang="it-IT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&gt;= 80 ? </a:t>
            </a:r>
            <a:r>
              <a:rPr lang="it-IT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'B'</a:t>
            </a:r>
            <a:r>
              <a:rPr lang="it-IT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it-IT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'C'</a:t>
            </a:r>
            <a:r>
              <a:rPr lang="it-IT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grade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.close();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6FAAA7-CB12-E3A5-9326-35D27C968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590" y="4530031"/>
            <a:ext cx="1847850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72072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46976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(ch03.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같이 출력될 수 있도록 코드 작성하기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first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'a'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60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①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first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②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second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"A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가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a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보다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ASCII 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값이 더 크다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=&gt; %s\n"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result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7584" y="312883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7C6D2DD-84DA-E11D-5F74-B7B78DC0A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436615"/>
            <a:ext cx="5038725" cy="35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53573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46976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(ch03.</a:t>
            </a:r>
            <a:r>
              <a:rPr lang="ko-KR" altLang="en-US"/>
              <a:t>연습문제</a:t>
            </a:r>
            <a:r>
              <a:rPr lang="en-US" altLang="ko-KR"/>
              <a:t>02)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결과와 같이 출력될 수 있도록 코드 작성하기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206210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77;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ten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①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10;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one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number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②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10;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isMatch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ten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③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one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System.out.printf(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십의 자리와 일의 자리 숫자가 같다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%s"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isMatch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4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7584" y="363289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0264313-1562-73E3-471F-5527298BF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943183"/>
            <a:ext cx="5038725" cy="35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043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343074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소스 작성에서부터 실행까지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980728"/>
            <a:ext cx="3500438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직선 연결선 5"/>
          <p:cNvCxnSpPr/>
          <p:nvPr/>
        </p:nvCxnSpPr>
        <p:spPr>
          <a:xfrm>
            <a:off x="785813" y="3028603"/>
            <a:ext cx="771525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8" y="3242916"/>
            <a:ext cx="7466012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765409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478528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(ch03.</a:t>
            </a:r>
            <a:r>
              <a:rPr lang="ko-KR" altLang="en-US"/>
              <a:t>연습문제</a:t>
            </a:r>
            <a:r>
              <a:rPr lang="en-US" altLang="ko-KR"/>
              <a:t>03)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제시된 </a:t>
            </a:r>
            <a:r>
              <a:rPr lang="en-US" altLang="ko-KR"/>
              <a:t>num</a:t>
            </a:r>
            <a:r>
              <a:rPr lang="ko-KR" altLang="en-US"/>
              <a:t>의 각 자리 숫자 합 구하기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255454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12345;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①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pt-BR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②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num3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③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num4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④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pt-BR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num5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( 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⑤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pt-BR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total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num3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num4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t-BR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num5</a:t>
            </a:r>
            <a:r>
              <a:rPr lang="pt-BR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각 자리 숫자의 합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total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7584" y="413695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F4C32DC-FD09-874B-2ADC-F9D671C78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70" y="4444727"/>
            <a:ext cx="2724150" cy="35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58521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23893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(ch03.</a:t>
            </a:r>
            <a:r>
              <a:rPr lang="ko-KR" altLang="en-US"/>
              <a:t>연습문제</a:t>
            </a:r>
            <a:r>
              <a:rPr lang="en-US" altLang="ko-KR"/>
              <a:t>04)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입력된 값에 따라 짝수 또는 홀수 출력하기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1268760"/>
            <a:ext cx="7704856" cy="83099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endParaRPr lang="en-US" altLang="ko-KR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  </a:t>
            </a:r>
            <a:r>
              <a:rPr lang="ko-KR" altLang="en-US" sz="1600">
                <a:solidFill>
                  <a:srgbClr val="6A3E3E"/>
                </a:solidFill>
                <a:latin typeface="Consolas" panose="020B0609020204030204" pitchFamily="49" charset="0"/>
              </a:rPr>
              <a:t>①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9098" y="242088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CAF9C0-E588-3AB0-0784-2C8133120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2728665"/>
            <a:ext cx="581025" cy="352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3694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384592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(ch03.</a:t>
            </a:r>
            <a:r>
              <a:rPr lang="ko-KR" altLang="en-US"/>
              <a:t>연습문제</a:t>
            </a:r>
            <a:r>
              <a:rPr lang="en-US" altLang="ko-KR"/>
              <a:t>05)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대문자를 소문자로 변경하기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대문자 </a:t>
            </a:r>
            <a:r>
              <a:rPr lang="en-US" altLang="ko-KR"/>
              <a:t>A</a:t>
            </a:r>
            <a:r>
              <a:rPr lang="ko-KR" altLang="en-US"/>
              <a:t>의 </a:t>
            </a:r>
            <a:r>
              <a:rPr lang="en-US" altLang="ko-KR"/>
              <a:t>ASCII </a:t>
            </a:r>
            <a:r>
              <a:rPr lang="ko-KR" altLang="en-US"/>
              <a:t>값 → </a:t>
            </a:r>
            <a:r>
              <a:rPr lang="en-US" altLang="ko-KR" b="1" u="sng"/>
              <a:t>65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소문자 </a:t>
            </a:r>
            <a:r>
              <a:rPr lang="en-US" altLang="ko-KR"/>
              <a:t>a</a:t>
            </a:r>
            <a:r>
              <a:rPr lang="ko-KR" altLang="en-US"/>
              <a:t>의 </a:t>
            </a:r>
            <a:r>
              <a:rPr lang="en-US" altLang="ko-KR"/>
              <a:t>ASCII </a:t>
            </a:r>
            <a:r>
              <a:rPr lang="ko-KR" altLang="en-US"/>
              <a:t>값 → </a:t>
            </a:r>
            <a:r>
              <a:rPr lang="en-US" altLang="ko-KR" b="1" u="sng"/>
              <a:t>97</a:t>
            </a:r>
            <a:endParaRPr lang="en-US" altLang="ko-KR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827584" y="2132856"/>
            <a:ext cx="770485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'T'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spc="-5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ko-KR" sz="1600" spc="-5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spc="-50">
                <a:solidFill>
                  <a:srgbClr val="6A3E3E"/>
                </a:solidFill>
                <a:latin typeface="Consolas" panose="020B0609020204030204" pitchFamily="49" charset="0"/>
              </a:rPr>
              <a:t>lowerCase</a:t>
            </a:r>
            <a:r>
              <a:rPr lang="en-US" altLang="ko-KR" sz="1600" spc="-50">
                <a:solidFill>
                  <a:srgbClr val="000000"/>
                </a:solidFill>
                <a:latin typeface="Consolas" panose="020B0609020204030204" pitchFamily="49" charset="0"/>
              </a:rPr>
              <a:t> = (  </a:t>
            </a:r>
            <a:r>
              <a:rPr lang="ko-KR" altLang="en-US" sz="1600" spc="-50">
                <a:solidFill>
                  <a:srgbClr val="000000"/>
                </a:solidFill>
                <a:latin typeface="Consolas" panose="020B0609020204030204" pitchFamily="49" charset="0"/>
              </a:rPr>
              <a:t>①  </a:t>
            </a:r>
            <a:r>
              <a:rPr lang="en-US" altLang="ko-KR" sz="1600" spc="-50">
                <a:solidFill>
                  <a:srgbClr val="000000"/>
                </a:solidFill>
                <a:latin typeface="Consolas" panose="020B0609020204030204" pitchFamily="49" charset="0"/>
              </a:rPr>
              <a:t>) ? (  </a:t>
            </a:r>
            <a:r>
              <a:rPr lang="ko-KR" altLang="en-US" sz="1600" spc="-50">
                <a:solidFill>
                  <a:srgbClr val="000000"/>
                </a:solidFill>
                <a:latin typeface="Consolas" panose="020B0609020204030204" pitchFamily="49" charset="0"/>
              </a:rPr>
              <a:t>②  </a:t>
            </a:r>
            <a:r>
              <a:rPr lang="en-US" altLang="ko-KR" sz="1600" spc="-5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en-US" altLang="ko-KR" sz="1600" spc="-50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ko-KR" sz="1600" spc="-5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endParaRPr lang="ko-KR" altLang="en-US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입력된 문자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ch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소문자로 변경된 문자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: "</a:t>
            </a:r>
            <a:r>
              <a:rPr lang="ko-KR" alt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lowerCase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5EBF1-83E6-4832-5F96-9A498292B185}"/>
              </a:ext>
            </a:extLst>
          </p:cNvPr>
          <p:cNvSpPr txBox="1"/>
          <p:nvPr/>
        </p:nvSpPr>
        <p:spPr>
          <a:xfrm>
            <a:off x="829098" y="403864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C9D4D62-389E-22C7-BF1C-212FF623B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4346426"/>
            <a:ext cx="28860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419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214108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코드 실행 흐름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정상적인 코드 실행 흐름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main() </a:t>
            </a:r>
            <a:r>
              <a:rPr lang="ko-KR" altLang="en-US" dirty="0" err="1"/>
              <a:t>메소드의</a:t>
            </a:r>
            <a:r>
              <a:rPr lang="ko-KR" altLang="en-US" dirty="0"/>
              <a:t> 시작인 중괄호 </a:t>
            </a:r>
            <a:r>
              <a:rPr lang="en-US" altLang="ko-KR" dirty="0"/>
              <a:t>{ </a:t>
            </a:r>
            <a:r>
              <a:rPr lang="ko-KR" altLang="en-US" dirty="0"/>
              <a:t>에서 끝 중괄호 </a:t>
            </a:r>
            <a:r>
              <a:rPr lang="en-US" altLang="ko-KR" dirty="0"/>
              <a:t>} </a:t>
            </a:r>
            <a:r>
              <a:rPr lang="ko-KR" altLang="en-US" dirty="0"/>
              <a:t>까지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</a:t>
            </a:r>
            <a:r>
              <a:rPr lang="ko-KR" altLang="en-US" dirty="0"/>
              <a:t>위 </a:t>
            </a:r>
            <a:r>
              <a:rPr lang="en-US" altLang="ko-KR" dirty="0">
                <a:sym typeface="Wingdings" pitchFamily="2" charset="2"/>
              </a:rPr>
              <a:t> </a:t>
            </a:r>
            <a:r>
              <a:rPr lang="ko-KR" altLang="en-US" dirty="0">
                <a:sym typeface="Wingdings" pitchFamily="2" charset="2"/>
              </a:rPr>
              <a:t>아래 방향으로 실행</a:t>
            </a:r>
            <a:endParaRPr lang="en-US" altLang="ko-KR" dirty="0">
              <a:sym typeface="Wingdings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    ● 제어문의 역할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코드 실행 흐름을 개발자가 원하는 방향으로 변경할 수 있도록 도와줌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2852936"/>
            <a:ext cx="4203700" cy="364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700600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제어문</a:t>
            </a:r>
            <a:r>
              <a:rPr lang="ko-KR" altLang="en-US" dirty="0"/>
              <a:t> 종류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</a:t>
            </a:r>
            <a:r>
              <a:rPr lang="ko-KR" altLang="en-US" dirty="0" err="1"/>
              <a:t>조건문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if</a:t>
            </a:r>
            <a:r>
              <a:rPr lang="ko-KR" altLang="en-US" dirty="0"/>
              <a:t>문</a:t>
            </a:r>
            <a:r>
              <a:rPr lang="en-US" altLang="ko-KR" dirty="0"/>
              <a:t>, switch</a:t>
            </a:r>
            <a:r>
              <a:rPr lang="ko-KR" altLang="en-US" dirty="0"/>
              <a:t>문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반복문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for</a:t>
            </a:r>
            <a:r>
              <a:rPr lang="ko-KR" altLang="en-US" dirty="0"/>
              <a:t>문</a:t>
            </a:r>
            <a:r>
              <a:rPr lang="en-US" altLang="ko-KR" dirty="0"/>
              <a:t>, while</a:t>
            </a:r>
            <a:r>
              <a:rPr lang="ko-KR" altLang="en-US" dirty="0"/>
              <a:t>문</a:t>
            </a:r>
            <a:r>
              <a:rPr lang="en-US" altLang="ko-KR" dirty="0"/>
              <a:t>, do-while</a:t>
            </a:r>
            <a:r>
              <a:rPr lang="ko-KR" altLang="en-US" dirty="0"/>
              <a:t>문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/>
              <a:t>break</a:t>
            </a:r>
            <a:r>
              <a:rPr lang="ko-KR" altLang="en-US" dirty="0"/>
              <a:t>문</a:t>
            </a:r>
            <a:r>
              <a:rPr lang="en-US" altLang="ko-KR" dirty="0"/>
              <a:t>, continue</a:t>
            </a:r>
            <a:r>
              <a:rPr lang="ko-KR" altLang="en-US" dirty="0"/>
              <a:t>문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제어문의 중첩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● 제어문의 중괄호 내부에 다른 </a:t>
            </a:r>
            <a:r>
              <a:rPr lang="ko-KR" altLang="en-US" dirty="0" err="1"/>
              <a:t>제어문</a:t>
            </a:r>
            <a:r>
              <a:rPr lang="ko-KR" altLang="en-US" dirty="0"/>
              <a:t> 작성 가능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다양한 흐름 발생 가능</a:t>
            </a:r>
          </a:p>
        </p:txBody>
      </p:sp>
    </p:spTree>
    <p:extLst>
      <p:ext uri="{BB962C8B-B14F-4D97-AF65-F5344CB8AC3E}">
        <p14:creationId xmlns:p14="http://schemas.microsoft.com/office/powerpoint/2010/main" val="2830414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8550674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 err="1"/>
              <a:t>조건문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● 자바에서 </a:t>
            </a:r>
            <a:r>
              <a:rPr lang="ko-KR" altLang="en-US" dirty="0" err="1"/>
              <a:t>조건문은</a:t>
            </a:r>
            <a:r>
              <a:rPr lang="ko-KR" altLang="en-US" dirty="0"/>
              <a:t> </a:t>
            </a:r>
            <a:r>
              <a:rPr lang="en-US" altLang="ko-KR" dirty="0"/>
              <a:t>if / switch </a:t>
            </a:r>
            <a:r>
              <a:rPr lang="ko-KR" altLang="en-US" dirty="0" err="1"/>
              <a:t>두가지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en-US" altLang="ko-KR" dirty="0"/>
              <a:t>if</a:t>
            </a:r>
            <a:r>
              <a:rPr lang="ko-KR" altLang="en-US" dirty="0"/>
              <a:t>문이 주로 사용되며</a:t>
            </a:r>
            <a:r>
              <a:rPr lang="en-US" altLang="ko-KR" dirty="0"/>
              <a:t>, </a:t>
            </a:r>
            <a:r>
              <a:rPr lang="ko-KR" altLang="en-US" dirty="0"/>
              <a:t>경우의 수가 많고 단일 값인 경우 </a:t>
            </a:r>
            <a:r>
              <a:rPr lang="en-US" altLang="ko-KR" dirty="0"/>
              <a:t>switch </a:t>
            </a:r>
            <a:r>
              <a:rPr lang="ko-KR" altLang="en-US" dirty="0"/>
              <a:t>사용을 고려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모든</a:t>
            </a:r>
            <a:r>
              <a:rPr lang="en-US" altLang="ko-KR" dirty="0"/>
              <a:t> switch </a:t>
            </a:r>
            <a:r>
              <a:rPr lang="ko-KR" altLang="en-US" dirty="0"/>
              <a:t>문은 </a:t>
            </a:r>
            <a:r>
              <a:rPr lang="en-US" altLang="ko-KR" dirty="0"/>
              <a:t>if </a:t>
            </a:r>
            <a:r>
              <a:rPr lang="ko-KR" altLang="en-US" dirty="0"/>
              <a:t>문으로 변경 가능하지만</a:t>
            </a:r>
            <a:r>
              <a:rPr lang="en-US" altLang="ko-KR" dirty="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if</a:t>
            </a:r>
            <a:r>
              <a:rPr lang="ko-KR" altLang="en-US" dirty="0"/>
              <a:t> 문을 </a:t>
            </a:r>
            <a:r>
              <a:rPr lang="en-US" altLang="ko-KR" dirty="0"/>
              <a:t>switch </a:t>
            </a:r>
            <a:r>
              <a:rPr lang="ko-KR" altLang="en-US" dirty="0"/>
              <a:t>문으로 변경할 수 없는 경우가 많음</a:t>
            </a:r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149080"/>
            <a:ext cx="3672408" cy="139805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3261468"/>
            <a:ext cx="2542646" cy="352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262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7635424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if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조건식</a:t>
            </a:r>
            <a:r>
              <a:rPr lang="ko-KR" altLang="en-US" dirty="0"/>
              <a:t> 결과 따라 중괄호 </a:t>
            </a:r>
            <a:r>
              <a:rPr lang="en-US" altLang="ko-KR" dirty="0"/>
              <a:t>{ } </a:t>
            </a:r>
            <a:r>
              <a:rPr lang="ko-KR" altLang="en-US" dirty="0"/>
              <a:t>블록을 실행할지 여부 결정할 때 사용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조건식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true 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값을 산출할 수 있는 </a:t>
            </a:r>
            <a:r>
              <a:rPr lang="ko-KR" altLang="en-US" dirty="0" err="1"/>
              <a:t>연산식</a:t>
            </a:r>
            <a:r>
              <a:rPr lang="ko-KR" alt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변수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 </a:t>
            </a:r>
            <a:r>
              <a:rPr lang="ko-KR" altLang="en-US" dirty="0"/>
              <a:t>조건식이 </a:t>
            </a:r>
            <a:r>
              <a:rPr lang="en-US" altLang="ko-KR" dirty="0"/>
              <a:t>true</a:t>
            </a:r>
            <a:r>
              <a:rPr lang="ko-KR" altLang="en-US" dirty="0"/>
              <a:t>이면 블록 실행하고 </a:t>
            </a:r>
            <a:r>
              <a:rPr lang="en-US" altLang="ko-KR" dirty="0"/>
              <a:t>false </a:t>
            </a:r>
            <a:r>
              <a:rPr lang="ko-KR" altLang="en-US" dirty="0"/>
              <a:t>이면 블록 실행하지 않음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3356992"/>
            <a:ext cx="7929563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2325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27095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908720"/>
            <a:ext cx="3384376" cy="15696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err="1"/>
              <a:t>boolean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isExist</a:t>
            </a:r>
            <a:r>
              <a:rPr lang="en-US" altLang="ko-KR" sz="1600" dirty="0"/>
              <a:t> = true;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if(</a:t>
            </a:r>
            <a:r>
              <a:rPr lang="en-US" altLang="ko-KR" sz="1600" dirty="0" err="1"/>
              <a:t>isExist</a:t>
            </a:r>
            <a:r>
              <a:rPr lang="en-US" altLang="ko-KR" sz="1600" dirty="0"/>
              <a:t>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파일삭제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2915092"/>
            <a:ext cx="3384376" cy="15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err="1"/>
              <a:t>int</a:t>
            </a:r>
            <a:r>
              <a:rPr lang="en-US" altLang="ko-KR" sz="1600" dirty="0"/>
              <a:t> age = 28;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if(age &gt;= 20 &amp;&amp; age &lt; 30)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("20</a:t>
            </a:r>
            <a:r>
              <a:rPr lang="ko-KR" altLang="en-US" sz="1600" dirty="0"/>
              <a:t>대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908720"/>
            <a:ext cx="3384376" cy="15220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char gender = 'F';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if(gender == 'F')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여자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2915092"/>
            <a:ext cx="3375845" cy="189135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err="1"/>
              <a:t>int</a:t>
            </a:r>
            <a:r>
              <a:rPr lang="en-US" altLang="ko-KR" sz="1600" dirty="0"/>
              <a:t> score = 61;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err="1"/>
              <a:t>int</a:t>
            </a:r>
            <a:r>
              <a:rPr lang="en-US" altLang="ko-KR" sz="1600" dirty="0"/>
              <a:t> cutline = 60;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if(score &gt;= cutline)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점수 통과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52841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42338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if-else 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</a:t>
            </a:r>
            <a:r>
              <a:rPr lang="ko-KR" altLang="en-US" dirty="0" err="1"/>
              <a:t>조건식</a:t>
            </a:r>
            <a:r>
              <a:rPr lang="ko-KR" altLang="en-US" dirty="0"/>
              <a:t> 결과 따라 실행 블록 선택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40768"/>
            <a:ext cx="7874000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74979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1934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if-else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908720"/>
            <a:ext cx="3384376" cy="22606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err="1"/>
              <a:t>boolean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isExist</a:t>
            </a:r>
            <a:r>
              <a:rPr lang="en-US" altLang="ko-KR" sz="1600" dirty="0"/>
              <a:t> = true;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if(</a:t>
            </a:r>
            <a:r>
              <a:rPr lang="en-US" altLang="ko-KR" sz="1600" dirty="0" err="1"/>
              <a:t>isExist</a:t>
            </a:r>
            <a:r>
              <a:rPr lang="en-US" altLang="ko-KR" sz="1600" dirty="0"/>
              <a:t>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파일삭제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 else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삭제실패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7584" y="3544581"/>
            <a:ext cx="3384376" cy="22606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err="1"/>
              <a:t>int</a:t>
            </a:r>
            <a:r>
              <a:rPr lang="en-US" altLang="ko-KR" sz="1600" dirty="0"/>
              <a:t> age = 28;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if(age &gt;= 20)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("20</a:t>
            </a:r>
            <a:r>
              <a:rPr lang="ko-KR" altLang="en-US" sz="1600" dirty="0"/>
              <a:t>대 이상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 else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("20</a:t>
            </a:r>
            <a:r>
              <a:rPr lang="ko-KR" altLang="en-US" sz="1600" dirty="0"/>
              <a:t>대 미만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0" y="908720"/>
            <a:ext cx="3384376" cy="22606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char gender = 'F';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if(gender == 'F')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여자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 else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남자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3544581"/>
            <a:ext cx="3375845" cy="263001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err="1"/>
              <a:t>int</a:t>
            </a:r>
            <a:r>
              <a:rPr lang="en-US" altLang="ko-KR" sz="1600" dirty="0"/>
              <a:t> score = 61;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 err="1"/>
              <a:t>int</a:t>
            </a:r>
            <a:r>
              <a:rPr lang="en-US" altLang="ko-KR" sz="1600" dirty="0"/>
              <a:t> cutline = 60;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if(score &gt;= cutline)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합격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 else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불합격</a:t>
            </a:r>
            <a:r>
              <a:rPr lang="en-US" altLang="ko-KR" sz="16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3862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33409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자바 프로그램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 </a:t>
            </a:r>
            <a:r>
              <a:rPr lang="ko-KR" altLang="en-US" dirty="0"/>
              <a:t>구성</a:t>
            </a:r>
            <a:endParaRPr lang="en-US" altLang="ko-K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96752"/>
            <a:ext cx="6665913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8" y="3625627"/>
            <a:ext cx="6500812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25026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162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if-else </a:t>
            </a:r>
            <a:r>
              <a:rPr lang="en-US" altLang="ko-KR" dirty="0" err="1"/>
              <a:t>if-else</a:t>
            </a:r>
            <a:r>
              <a:rPr lang="en-US" altLang="ko-KR" dirty="0"/>
              <a:t> 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복수의 </a:t>
            </a:r>
            <a:r>
              <a:rPr lang="ko-KR" altLang="en-US" dirty="0" err="1"/>
              <a:t>조건식</a:t>
            </a:r>
            <a:r>
              <a:rPr lang="ko-KR" altLang="en-US" dirty="0"/>
              <a:t> 두어 </a:t>
            </a:r>
            <a:r>
              <a:rPr lang="ko-KR" altLang="en-US" dirty="0" err="1"/>
              <a:t>조건식을</a:t>
            </a:r>
            <a:r>
              <a:rPr lang="ko-KR" altLang="en-US" dirty="0"/>
              <a:t> 만족하는 블록만 실행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68760"/>
            <a:ext cx="7920038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10852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19340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if-else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7584" y="908720"/>
            <a:ext cx="3384376" cy="44766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err="1"/>
              <a:t>int</a:t>
            </a:r>
            <a:r>
              <a:rPr lang="en-US" altLang="ko-KR" sz="1600" dirty="0"/>
              <a:t> score = 87;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if(score &gt;= 90)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("A");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 else if(score &gt;= 80)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("B");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 else if(score &gt;= 70)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("C");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 else if(score &gt;= 60)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("D");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 else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("F");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96555" y="908720"/>
            <a:ext cx="3375845" cy="44766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600" dirty="0" err="1">
                <a:solidFill>
                  <a:srgbClr val="FF0000"/>
                </a:solidFill>
              </a:rPr>
              <a:t>int</a:t>
            </a:r>
            <a:r>
              <a:rPr lang="en-US" altLang="ko-KR" sz="1600" dirty="0">
                <a:solidFill>
                  <a:srgbClr val="FF0000"/>
                </a:solidFill>
              </a:rPr>
              <a:t> score = 87;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if(score &gt;= 60)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    </a:t>
            </a:r>
            <a:r>
              <a:rPr lang="en-US" altLang="ko-KR" sz="1600" dirty="0" err="1">
                <a:solidFill>
                  <a:srgbClr val="FF0000"/>
                </a:solidFill>
              </a:rPr>
              <a:t>System.out.println</a:t>
            </a:r>
            <a:r>
              <a:rPr lang="en-US" altLang="ko-KR" sz="1600" dirty="0">
                <a:solidFill>
                  <a:srgbClr val="FF0000"/>
                </a:solidFill>
              </a:rPr>
              <a:t>("D");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} else if(score &gt;= 70)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    </a:t>
            </a:r>
            <a:r>
              <a:rPr lang="en-US" altLang="ko-KR" sz="1600" dirty="0" err="1">
                <a:solidFill>
                  <a:srgbClr val="FF0000"/>
                </a:solidFill>
              </a:rPr>
              <a:t>System.out.println</a:t>
            </a:r>
            <a:r>
              <a:rPr lang="en-US" altLang="ko-KR" sz="1600" dirty="0">
                <a:solidFill>
                  <a:srgbClr val="FF0000"/>
                </a:solidFill>
              </a:rPr>
              <a:t>("C");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} else if(score &gt;= 80)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    </a:t>
            </a:r>
            <a:r>
              <a:rPr lang="en-US" altLang="ko-KR" sz="1600" dirty="0" err="1">
                <a:solidFill>
                  <a:srgbClr val="FF0000"/>
                </a:solidFill>
              </a:rPr>
              <a:t>System.out.println</a:t>
            </a:r>
            <a:r>
              <a:rPr lang="en-US" altLang="ko-KR" sz="1600" dirty="0">
                <a:solidFill>
                  <a:srgbClr val="FF0000"/>
                </a:solidFill>
              </a:rPr>
              <a:t>("B");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} else if(score &gt;= 90)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    </a:t>
            </a:r>
            <a:r>
              <a:rPr lang="en-US" altLang="ko-KR" sz="1600" dirty="0" err="1">
                <a:solidFill>
                  <a:srgbClr val="FF0000"/>
                </a:solidFill>
              </a:rPr>
              <a:t>System.out.println</a:t>
            </a:r>
            <a:r>
              <a:rPr lang="en-US" altLang="ko-KR" sz="1600" dirty="0">
                <a:solidFill>
                  <a:srgbClr val="FF0000"/>
                </a:solidFill>
              </a:rPr>
              <a:t>("A");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} else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    </a:t>
            </a:r>
            <a:r>
              <a:rPr lang="en-US" altLang="ko-KR" sz="1600" dirty="0" err="1">
                <a:solidFill>
                  <a:srgbClr val="FF0000"/>
                </a:solidFill>
              </a:rPr>
              <a:t>System.out.println</a:t>
            </a:r>
            <a:r>
              <a:rPr lang="en-US" altLang="ko-KR" sz="1600" dirty="0">
                <a:solidFill>
                  <a:srgbClr val="FF0000"/>
                </a:solidFill>
              </a:rPr>
              <a:t>("F");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6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0272" y="1124744"/>
            <a:ext cx="646331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오류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1056212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54697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중첩 </a:t>
            </a:r>
            <a:r>
              <a:rPr lang="en-US" altLang="ko-KR" dirty="0"/>
              <a:t>if 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코드의 실행 흐름을 이해하는 것이 가장 중요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68760"/>
            <a:ext cx="6829425" cy="444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69309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25226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중첩 </a:t>
            </a:r>
            <a:r>
              <a:rPr lang="en-US" altLang="ko-KR" dirty="0"/>
              <a:t>if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908720"/>
            <a:ext cx="3384376" cy="55876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500" dirty="0" err="1"/>
              <a:t>int</a:t>
            </a:r>
            <a:r>
              <a:rPr lang="en-US" altLang="ko-KR" sz="1500" dirty="0"/>
              <a:t> score = 95;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if(score &gt;= 90)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if(score &gt;= 95)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System.out.println</a:t>
            </a:r>
            <a:r>
              <a:rPr lang="en-US" altLang="ko-KR" sz="1500" dirty="0"/>
              <a:t>("A+");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} else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System.out.println</a:t>
            </a:r>
            <a:r>
              <a:rPr lang="en-US" altLang="ko-KR" sz="1500" dirty="0"/>
              <a:t>("A");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} else if(score &gt;= 80)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</a:t>
            </a:r>
            <a:r>
              <a:rPr lang="en-US" altLang="ko-KR" sz="1500" dirty="0" err="1"/>
              <a:t>System.out.println</a:t>
            </a:r>
            <a:r>
              <a:rPr lang="en-US" altLang="ko-KR" sz="1500" dirty="0"/>
              <a:t>("B");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} else if(score &gt;= 70)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</a:t>
            </a:r>
            <a:r>
              <a:rPr lang="en-US" altLang="ko-KR" sz="1500" dirty="0" err="1"/>
              <a:t>System.out.println</a:t>
            </a:r>
            <a:r>
              <a:rPr lang="en-US" altLang="ko-KR" sz="1500" dirty="0"/>
              <a:t>("C");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} else if(score &gt;= 60)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</a:t>
            </a:r>
            <a:r>
              <a:rPr lang="en-US" altLang="ko-KR" sz="1500" dirty="0" err="1"/>
              <a:t>System.out.println</a:t>
            </a:r>
            <a:r>
              <a:rPr lang="en-US" altLang="ko-KR" sz="1500" dirty="0"/>
              <a:t>("D");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} else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</a:t>
            </a:r>
            <a:r>
              <a:rPr lang="en-US" altLang="ko-KR" sz="1500" dirty="0" err="1"/>
              <a:t>System.out.println</a:t>
            </a:r>
            <a:r>
              <a:rPr lang="en-US" altLang="ko-KR" sz="1500" dirty="0"/>
              <a:t>("F");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88024" y="908720"/>
            <a:ext cx="3384376" cy="42026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</a:pPr>
            <a:r>
              <a:rPr lang="en-US" altLang="ko-KR" sz="1500" dirty="0" err="1"/>
              <a:t>int</a:t>
            </a:r>
            <a:r>
              <a:rPr lang="en-US" altLang="ko-KR" sz="1500" dirty="0"/>
              <a:t> number = -3;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if(number &gt; 10)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</a:t>
            </a:r>
            <a:r>
              <a:rPr lang="en-US" altLang="ko-KR" sz="1500" dirty="0" err="1"/>
              <a:t>System.out.println</a:t>
            </a:r>
            <a:r>
              <a:rPr lang="en-US" altLang="ko-KR" sz="1500" dirty="0"/>
              <a:t>("10 </a:t>
            </a:r>
            <a:r>
              <a:rPr lang="ko-KR" altLang="en-US" sz="1500" dirty="0"/>
              <a:t>초과</a:t>
            </a:r>
            <a:r>
              <a:rPr lang="en-US" altLang="ko-KR" sz="15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} else if(number &gt; 5)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</a:t>
            </a:r>
            <a:r>
              <a:rPr lang="en-US" altLang="ko-KR" sz="1500" dirty="0" err="1"/>
              <a:t>System.out.println</a:t>
            </a:r>
            <a:r>
              <a:rPr lang="en-US" altLang="ko-KR" sz="1500" dirty="0"/>
              <a:t>("5 </a:t>
            </a:r>
            <a:r>
              <a:rPr lang="ko-KR" altLang="en-US" sz="1500" dirty="0"/>
              <a:t>초과</a:t>
            </a:r>
            <a:r>
              <a:rPr lang="en-US" altLang="ko-KR" sz="15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} else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if(number &gt;= 0)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System.out.println</a:t>
            </a:r>
            <a:r>
              <a:rPr lang="en-US" altLang="ko-KR" sz="1500" dirty="0"/>
              <a:t>("</a:t>
            </a:r>
            <a:r>
              <a:rPr lang="ko-KR" altLang="en-US" sz="1500" dirty="0"/>
              <a:t>양수</a:t>
            </a:r>
            <a:r>
              <a:rPr lang="en-US" altLang="ko-KR" sz="15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} else {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    </a:t>
            </a:r>
            <a:r>
              <a:rPr lang="en-US" altLang="ko-KR" sz="1500" dirty="0" err="1"/>
              <a:t>System.out.println</a:t>
            </a:r>
            <a:r>
              <a:rPr lang="en-US" altLang="ko-KR" sz="1500" dirty="0"/>
              <a:t>("</a:t>
            </a:r>
            <a:r>
              <a:rPr lang="ko-KR" altLang="en-US" sz="1500" dirty="0"/>
              <a:t>음수</a:t>
            </a:r>
            <a:r>
              <a:rPr lang="en-US" altLang="ko-KR" sz="1500" dirty="0"/>
              <a:t>");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    }</a:t>
            </a:r>
          </a:p>
          <a:p>
            <a:pPr marL="342900" indent="-342900">
              <a:lnSpc>
                <a:spcPct val="150000"/>
              </a:lnSpc>
            </a:pPr>
            <a:r>
              <a:rPr lang="en-US" altLang="ko-KR" sz="15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02501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5552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if</a:t>
            </a:r>
            <a:r>
              <a:rPr lang="ko-KR" altLang="en-US" dirty="0"/>
              <a:t> 사용 </a:t>
            </a:r>
            <a:r>
              <a:rPr lang="en-US" altLang="ko-KR" dirty="0"/>
              <a:t>- 1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6BABD8-B6A1-1F31-9ED9-741A5E7B7F4B}"/>
              </a:ext>
            </a:extLst>
          </p:cNvPr>
          <p:cNvSpPr txBox="1"/>
          <p:nvPr/>
        </p:nvSpPr>
        <p:spPr>
          <a:xfrm>
            <a:off x="7371545" y="559713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ch04.IfExam1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4D93D2-D10C-108A-CDAA-0896D3FA6821}"/>
              </a:ext>
            </a:extLst>
          </p:cNvPr>
          <p:cNvSpPr txBox="1"/>
          <p:nvPr/>
        </p:nvSpPr>
        <p:spPr>
          <a:xfrm>
            <a:off x="827584" y="836712"/>
            <a:ext cx="7704856" cy="48013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-1;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&gt; 10)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"10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보다 큽니다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&gt; 5)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"5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보다 큽니다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5)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"5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와 같습니다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 0)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음수입니다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0)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"0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입니다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"5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보다 작은 양수입니다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FD29C3-B885-ABA1-48ED-5A76BBF6C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566" y="3679304"/>
            <a:ext cx="1847850" cy="68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6237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5552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if</a:t>
            </a:r>
            <a:r>
              <a:rPr lang="ko-KR" altLang="en-US" dirty="0"/>
              <a:t> 사용 </a:t>
            </a:r>
            <a:r>
              <a:rPr lang="en-US" altLang="ko-KR" dirty="0"/>
              <a:t>- 2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BD440-5FE8-E0A3-13F7-7E9813D94168}"/>
              </a:ext>
            </a:extLst>
          </p:cNvPr>
          <p:cNvSpPr txBox="1"/>
          <p:nvPr/>
        </p:nvSpPr>
        <p:spPr>
          <a:xfrm>
            <a:off x="7371545" y="559713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ch04.IfExam2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827ECB-0DDA-746A-0C6E-3A4E3A2828EF}"/>
              </a:ext>
            </a:extLst>
          </p:cNvPr>
          <p:cNvSpPr txBox="1"/>
          <p:nvPr/>
        </p:nvSpPr>
        <p:spPr>
          <a:xfrm>
            <a:off x="827584" y="836712"/>
            <a:ext cx="7704856" cy="424731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10;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20;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++ == 10 &amp;&amp;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11)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"1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번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"a :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(--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10 || ++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== 21) {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 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"2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번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"a :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"b : 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39B40FF-D399-A192-FE46-189C89AA6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69" y="2793479"/>
            <a:ext cx="1847850" cy="1571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189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155523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if</a:t>
            </a:r>
            <a:r>
              <a:rPr lang="ko-KR" altLang="en-US" dirty="0"/>
              <a:t> 사용 </a:t>
            </a:r>
            <a:r>
              <a:rPr lang="en-US" altLang="ko-KR" dirty="0"/>
              <a:t>- 3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ECA583-0CE7-554B-296B-738AB680B09D}"/>
              </a:ext>
            </a:extLst>
          </p:cNvPr>
          <p:cNvSpPr txBox="1"/>
          <p:nvPr/>
        </p:nvSpPr>
        <p:spPr>
          <a:xfrm>
            <a:off x="7371545" y="559713"/>
            <a:ext cx="11608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200" b="1"/>
              <a:t>ch04.IfExam3</a:t>
            </a:r>
            <a:endParaRPr lang="ko-KR" altLang="en-US" sz="12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6C028-0F0D-4032-A83D-889B1BF71B7D}"/>
              </a:ext>
            </a:extLst>
          </p:cNvPr>
          <p:cNvSpPr txBox="1"/>
          <p:nvPr/>
        </p:nvSpPr>
        <p:spPr>
          <a:xfrm>
            <a:off x="827584" y="836712"/>
            <a:ext cx="7704856" cy="507831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Scanner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두 수를 입력해주세요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 ex) 10 20"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 sz="1800">
              <a:solidFill>
                <a:srgbClr val="7F0055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.nextInt();</a:t>
            </a: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.nextInt();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첫번째 숫자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=&gt;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두번째 숫자 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=&gt; "</a:t>
            </a:r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첫번째 숫자가 더 큽니다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num1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num2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두번째 숫자가 더 큽니다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sz="180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ko-KR" altLang="en-US" sz="18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.println(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800">
                <a:solidFill>
                  <a:srgbClr val="2A00FF"/>
                </a:solidFill>
                <a:latin typeface="Consolas" panose="020B0609020204030204" pitchFamily="49" charset="0"/>
              </a:rPr>
              <a:t>두 수가 같습니다</a:t>
            </a:r>
            <a:r>
              <a:rPr lang="en-US" altLang="ko-KR" sz="1800">
                <a:solidFill>
                  <a:srgbClr val="2A00FF"/>
                </a:solidFill>
                <a:latin typeface="Consolas" panose="020B0609020204030204" pitchFamily="49" charset="0"/>
              </a:rPr>
              <a:t>."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endParaRPr lang="ko-KR" altLang="en-US" sz="1800">
              <a:latin typeface="Consolas" panose="020B0609020204030204" pitchFamily="49" charset="0"/>
            </a:endParaRPr>
          </a:p>
          <a:p>
            <a:pPr algn="l"/>
            <a:r>
              <a:rPr lang="en-US" altLang="ko-KR" sz="180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800">
                <a:solidFill>
                  <a:srgbClr val="000000"/>
                </a:solidFill>
                <a:latin typeface="Consolas" panose="020B0609020204030204" pitchFamily="49" charset="0"/>
              </a:rPr>
              <a:t>.close();</a:t>
            </a:r>
            <a:endParaRPr lang="en-US" altLang="ko-KR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7EFEC9-75EA-1A78-8EDC-CAF46C0A2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5193728"/>
            <a:ext cx="2664296" cy="1115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3158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5989140" cy="31438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(ch04.</a:t>
            </a:r>
            <a:r>
              <a:rPr lang="ko-KR" altLang="en-US"/>
              <a:t>연습문제</a:t>
            </a:r>
            <a:r>
              <a:rPr lang="en-US" altLang="ko-KR"/>
              <a:t>01)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평년 </a:t>
            </a:r>
            <a:r>
              <a:rPr lang="en-US" altLang="ko-KR"/>
              <a:t>/ </a:t>
            </a:r>
            <a:r>
              <a:rPr lang="ko-KR" altLang="en-US"/>
              <a:t>윤년 구분하기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sz="1400"/>
              <a:t>          1. </a:t>
            </a:r>
            <a:r>
              <a:rPr lang="ko-KR" altLang="en-US" sz="1400"/>
              <a:t>서력 기원 연수가 </a:t>
            </a:r>
            <a:r>
              <a:rPr lang="en-US" altLang="ko-KR" sz="1400"/>
              <a:t>4</a:t>
            </a:r>
            <a:r>
              <a:rPr lang="ko-KR" altLang="en-US" sz="1400"/>
              <a:t>로 나누어 떨어지는 해는 윤년으로 한다 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            (ex. 2004</a:t>
            </a:r>
            <a:r>
              <a:rPr lang="ko-KR" altLang="en-US" sz="1400"/>
              <a:t>년</a:t>
            </a:r>
            <a:r>
              <a:rPr lang="en-US" altLang="ko-KR" sz="1400"/>
              <a:t>, 2008</a:t>
            </a:r>
            <a:r>
              <a:rPr lang="ko-KR" altLang="en-US" sz="1400"/>
              <a:t>년</a:t>
            </a:r>
            <a:r>
              <a:rPr lang="en-US" altLang="ko-KR" sz="1400"/>
              <a:t>, 2012</a:t>
            </a:r>
            <a:r>
              <a:rPr lang="ko-KR" altLang="en-US" sz="1400"/>
              <a:t>년</a:t>
            </a:r>
            <a:r>
              <a:rPr lang="en-US" altLang="ko-KR" sz="1400"/>
              <a:t>, 2016</a:t>
            </a:r>
            <a:r>
              <a:rPr lang="ko-KR" altLang="en-US" sz="1400"/>
              <a:t>년</a:t>
            </a:r>
            <a:r>
              <a:rPr lang="en-US" altLang="ko-KR" sz="1400"/>
              <a:t>, …)</a:t>
            </a:r>
            <a:endParaRPr lang="en-US" altLang="ko-KR" sz="1400" b="1" u="sng" dirty="0"/>
          </a:p>
          <a:p>
            <a:pPr>
              <a:lnSpc>
                <a:spcPct val="150000"/>
              </a:lnSpc>
            </a:pPr>
            <a:r>
              <a:rPr lang="en-US" altLang="ko-KR" sz="1400"/>
              <a:t>          2. </a:t>
            </a:r>
            <a:r>
              <a:rPr lang="ko-KR" altLang="en-US" sz="1400"/>
              <a:t>이 중에서 </a:t>
            </a:r>
            <a:r>
              <a:rPr lang="en-US" altLang="ko-KR" sz="1400"/>
              <a:t>100</a:t>
            </a:r>
            <a:r>
              <a:rPr lang="ko-KR" altLang="en-US" sz="1400"/>
              <a:t>으로 나누어 떨어지는 해는 평년으로 한다 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            (ex. 1900</a:t>
            </a:r>
            <a:r>
              <a:rPr lang="ko-KR" altLang="en-US" sz="1400"/>
              <a:t>년</a:t>
            </a:r>
            <a:r>
              <a:rPr lang="en-US" altLang="ko-KR" sz="1400"/>
              <a:t>, 2100</a:t>
            </a:r>
            <a:r>
              <a:rPr lang="ko-KR" altLang="en-US" sz="1400"/>
              <a:t>년</a:t>
            </a:r>
            <a:r>
              <a:rPr lang="en-US" altLang="ko-KR" sz="1400"/>
              <a:t>, 2200</a:t>
            </a:r>
            <a:r>
              <a:rPr lang="ko-KR" altLang="en-US" sz="1400"/>
              <a:t>년</a:t>
            </a:r>
            <a:r>
              <a:rPr lang="en-US" altLang="ko-KR" sz="1400"/>
              <a:t>, 2300</a:t>
            </a:r>
            <a:r>
              <a:rPr lang="ko-KR" altLang="en-US" sz="1400"/>
              <a:t>년</a:t>
            </a:r>
            <a:r>
              <a:rPr lang="en-US" altLang="ko-KR" sz="1400"/>
              <a:t>, 2500</a:t>
            </a:r>
            <a:r>
              <a:rPr lang="ko-KR" altLang="en-US" sz="1400"/>
              <a:t>년</a:t>
            </a:r>
            <a:r>
              <a:rPr lang="en-US" altLang="ko-KR" sz="1400"/>
              <a:t>, …)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    3. </a:t>
            </a:r>
            <a:r>
              <a:rPr lang="ko-KR" altLang="en-US" sz="1400"/>
              <a:t>이 중에서 </a:t>
            </a:r>
            <a:r>
              <a:rPr lang="en-US" altLang="ko-KR" sz="1400"/>
              <a:t>400</a:t>
            </a:r>
            <a:r>
              <a:rPr lang="ko-KR" altLang="en-US" sz="1400"/>
              <a:t>으로 나누어 떨어지는 해는 윤년으로 둔다 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             (ex. 1600</a:t>
            </a:r>
            <a:r>
              <a:rPr lang="ko-KR" altLang="en-US" sz="1400"/>
              <a:t>년</a:t>
            </a:r>
            <a:r>
              <a:rPr lang="en-US" altLang="ko-KR" sz="1400"/>
              <a:t>, 2000</a:t>
            </a:r>
            <a:r>
              <a:rPr lang="ko-KR" altLang="en-US" sz="1400"/>
              <a:t>년</a:t>
            </a:r>
            <a:r>
              <a:rPr lang="en-US" altLang="ko-KR" sz="1400"/>
              <a:t>, 2400</a:t>
            </a:r>
            <a:r>
              <a:rPr lang="ko-KR" altLang="en-US" sz="1400"/>
              <a:t>년</a:t>
            </a:r>
            <a:r>
              <a:rPr lang="en-US" altLang="ko-KR" sz="1400"/>
              <a:t>, …)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    4. </a:t>
            </a:r>
            <a:r>
              <a:rPr lang="ko-KR" altLang="en-US" sz="1400"/>
              <a:t>그 이외 모든 해는 평년으로 한다 </a:t>
            </a:r>
            <a:r>
              <a:rPr lang="en-US" altLang="ko-KR" sz="1400"/>
              <a:t>(1997</a:t>
            </a:r>
            <a:r>
              <a:rPr lang="ko-KR" altLang="en-US" sz="1400"/>
              <a:t>년</a:t>
            </a:r>
            <a:r>
              <a:rPr lang="en-US" altLang="ko-KR" sz="1400"/>
              <a:t>, 2003</a:t>
            </a:r>
            <a:r>
              <a:rPr lang="ko-KR" altLang="en-US" sz="1400"/>
              <a:t>년</a:t>
            </a:r>
            <a:r>
              <a:rPr lang="en-US" altLang="ko-KR" sz="1400"/>
              <a:t>, 2009</a:t>
            </a:r>
            <a:r>
              <a:rPr lang="ko-KR" altLang="en-US" sz="1400"/>
              <a:t>년</a:t>
            </a:r>
            <a:r>
              <a:rPr lang="en-US" altLang="ko-KR" sz="1400"/>
              <a:t>, ...)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7E9C5C-A63F-9999-F0C9-638CC024F006}"/>
              </a:ext>
            </a:extLst>
          </p:cNvPr>
          <p:cNvSpPr txBox="1"/>
          <p:nvPr/>
        </p:nvSpPr>
        <p:spPr>
          <a:xfrm>
            <a:off x="827584" y="3501008"/>
            <a:ext cx="770485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Calendar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calendar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Calendar.getInstance();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year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calendar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.get(Calendar.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YEAR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.printf(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현재 연도는 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%s</a:t>
            </a:r>
            <a:r>
              <a:rPr lang="ko-KR" altLang="en-US" sz="1600">
                <a:solidFill>
                  <a:srgbClr val="2A00FF"/>
                </a:solidFill>
                <a:latin typeface="Consolas" panose="020B0609020204030204" pitchFamily="49" charset="0"/>
              </a:rPr>
              <a:t>년</a:t>
            </a:r>
            <a:r>
              <a:rPr lang="en-US" altLang="ko-KR" sz="1600">
                <a:solidFill>
                  <a:srgbClr val="2A00FF"/>
                </a:solidFill>
                <a:latin typeface="Consolas" panose="020B0609020204030204" pitchFamily="49" charset="0"/>
              </a:rPr>
              <a:t>\n"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year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// </a:t>
            </a:r>
            <a:r>
              <a:rPr lang="ko-KR" altLang="en-US" sz="1600" b="1">
                <a:latin typeface="Consolas" panose="020B0609020204030204" pitchFamily="49" charset="0"/>
              </a:rPr>
              <a:t>① 조건문 작성</a:t>
            </a:r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endParaRPr lang="ko-KR" altLang="en-US" sz="1600" b="1" u="sng"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2AAE3E7-F14E-BC53-2FFF-E2B5B49E02B4}"/>
              </a:ext>
            </a:extLst>
          </p:cNvPr>
          <p:cNvSpPr txBox="1"/>
          <p:nvPr/>
        </p:nvSpPr>
        <p:spPr>
          <a:xfrm>
            <a:off x="829098" y="52814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9F2D86-7E27-6F8D-276D-CD0E5F721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589240"/>
            <a:ext cx="2314575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46965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584" y="332656"/>
            <a:ext cx="6994222" cy="3790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(ch04.</a:t>
            </a:r>
            <a:r>
              <a:rPr lang="ko-KR" altLang="en-US"/>
              <a:t>연습문제</a:t>
            </a:r>
            <a:r>
              <a:rPr lang="en-US" altLang="ko-KR"/>
              <a:t>02)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3</a:t>
            </a:r>
            <a:r>
              <a:rPr lang="ko-KR" altLang="en-US"/>
              <a:t>개의 숫자</a:t>
            </a:r>
            <a:r>
              <a:rPr lang="en-US" altLang="ko-KR"/>
              <a:t>(a, b, c)</a:t>
            </a:r>
            <a:r>
              <a:rPr lang="ko-KR" altLang="en-US"/>
              <a:t> 중 중간에 해당하는 숫자 찾아내기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sz="1400"/>
              <a:t>          1. 1 / 1 / 1 </a:t>
            </a:r>
            <a:r>
              <a:rPr lang="ko-KR" altLang="en-US" sz="1400"/>
              <a:t>인 경우 중간값은 </a:t>
            </a:r>
            <a:r>
              <a:rPr lang="en-US" altLang="ko-KR" sz="1400"/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    2. 1 / 2 / 3 </a:t>
            </a:r>
            <a:r>
              <a:rPr lang="ko-KR" altLang="en-US" sz="1400"/>
              <a:t>인 경우 중간값은 </a:t>
            </a:r>
            <a:r>
              <a:rPr lang="en-US" altLang="ko-KR" sz="1400"/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    3. 1 / 1 / 2 </a:t>
            </a:r>
            <a:r>
              <a:rPr lang="ko-KR" altLang="en-US" sz="1400"/>
              <a:t>인 경우 중간값은 </a:t>
            </a:r>
            <a:r>
              <a:rPr lang="en-US" altLang="ko-KR" sz="1400"/>
              <a:t>1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    4. 2 / 2 / 1 </a:t>
            </a:r>
            <a:r>
              <a:rPr lang="ko-KR" altLang="en-US" sz="1400"/>
              <a:t>인 경우 중간값은 </a:t>
            </a:r>
            <a:r>
              <a:rPr lang="en-US" altLang="ko-KR" sz="1400"/>
              <a:t>2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    </a:t>
            </a:r>
            <a:r>
              <a:rPr lang="en-US" altLang="ko-KR" sz="1400" b="1">
                <a:solidFill>
                  <a:srgbClr val="FF0000"/>
                </a:solidFill>
              </a:rPr>
              <a:t>※ hint) </a:t>
            </a:r>
            <a:r>
              <a:rPr lang="en-US" altLang="ko-KR" sz="1400" b="1">
                <a:solidFill>
                  <a:schemeClr val="accent3"/>
                </a:solidFill>
              </a:rPr>
              <a:t>a</a:t>
            </a:r>
            <a:r>
              <a:rPr lang="ko-KR" altLang="en-US" sz="1400" b="1">
                <a:solidFill>
                  <a:schemeClr val="accent3"/>
                </a:solidFill>
              </a:rPr>
              <a:t>가 </a:t>
            </a:r>
            <a:r>
              <a:rPr lang="en-US" altLang="ko-KR" sz="1400" b="1">
                <a:solidFill>
                  <a:schemeClr val="accent3"/>
                </a:solidFill>
              </a:rPr>
              <a:t>b</a:t>
            </a:r>
            <a:r>
              <a:rPr lang="ko-KR" altLang="en-US" sz="1400" b="1">
                <a:solidFill>
                  <a:schemeClr val="accent3"/>
                </a:solidFill>
              </a:rPr>
              <a:t>보다 크거나 같고 </a:t>
            </a:r>
            <a:r>
              <a:rPr lang="en-US" altLang="ko-KR" sz="1400" b="1">
                <a:solidFill>
                  <a:schemeClr val="accent3"/>
                </a:solidFill>
              </a:rPr>
              <a:t>a</a:t>
            </a:r>
            <a:r>
              <a:rPr lang="ko-KR" altLang="en-US" sz="1400" b="1">
                <a:solidFill>
                  <a:schemeClr val="accent3"/>
                </a:solidFill>
              </a:rPr>
              <a:t>가 </a:t>
            </a:r>
            <a:r>
              <a:rPr lang="en-US" altLang="ko-KR" sz="1400" b="1">
                <a:solidFill>
                  <a:schemeClr val="accent3"/>
                </a:solidFill>
              </a:rPr>
              <a:t>c</a:t>
            </a:r>
            <a:r>
              <a:rPr lang="ko-KR" altLang="en-US" sz="1400" b="1">
                <a:solidFill>
                  <a:schemeClr val="accent3"/>
                </a:solidFill>
              </a:rPr>
              <a:t>보다 적거나 같은 경우 </a:t>
            </a:r>
            <a:endParaRPr lang="en-US" altLang="ko-KR" sz="1400" b="1">
              <a:solidFill>
                <a:schemeClr val="accent3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3"/>
                </a:solidFill>
              </a:rPr>
              <a:t>                    </a:t>
            </a:r>
            <a:r>
              <a:rPr lang="ko-KR" altLang="en-US" sz="1400" b="1">
                <a:solidFill>
                  <a:schemeClr val="accent3"/>
                </a:solidFill>
              </a:rPr>
              <a:t>또는 </a:t>
            </a:r>
            <a:r>
              <a:rPr lang="en-US" altLang="ko-KR" sz="1400" b="1">
                <a:solidFill>
                  <a:schemeClr val="accent3"/>
                </a:solidFill>
              </a:rPr>
              <a:t>a</a:t>
            </a:r>
            <a:r>
              <a:rPr lang="ko-KR" altLang="en-US" sz="1400" b="1">
                <a:solidFill>
                  <a:schemeClr val="accent3"/>
                </a:solidFill>
              </a:rPr>
              <a:t>가 </a:t>
            </a:r>
            <a:r>
              <a:rPr lang="en-US" altLang="ko-KR" sz="1400" b="1">
                <a:solidFill>
                  <a:schemeClr val="accent3"/>
                </a:solidFill>
              </a:rPr>
              <a:t>c</a:t>
            </a:r>
            <a:r>
              <a:rPr lang="ko-KR" altLang="en-US" sz="1400" b="1">
                <a:solidFill>
                  <a:schemeClr val="accent3"/>
                </a:solidFill>
              </a:rPr>
              <a:t>보다 크거나 같고 </a:t>
            </a:r>
            <a:r>
              <a:rPr lang="en-US" altLang="ko-KR" sz="1400" b="1">
                <a:solidFill>
                  <a:schemeClr val="accent3"/>
                </a:solidFill>
              </a:rPr>
              <a:t>a</a:t>
            </a:r>
            <a:r>
              <a:rPr lang="ko-KR" altLang="en-US" sz="1400" b="1">
                <a:solidFill>
                  <a:schemeClr val="accent3"/>
                </a:solidFill>
              </a:rPr>
              <a:t>가 </a:t>
            </a:r>
            <a:r>
              <a:rPr lang="en-US" altLang="ko-KR" sz="1400" b="1">
                <a:solidFill>
                  <a:schemeClr val="accent3"/>
                </a:solidFill>
              </a:rPr>
              <a:t>b</a:t>
            </a:r>
            <a:r>
              <a:rPr lang="ko-KR" altLang="en-US" sz="1400" b="1">
                <a:solidFill>
                  <a:schemeClr val="accent3"/>
                </a:solidFill>
              </a:rPr>
              <a:t>보다 적거나 같은 경우 중간 값은 </a:t>
            </a:r>
            <a:r>
              <a:rPr lang="en-US" altLang="ko-KR" sz="1400" b="1">
                <a:solidFill>
                  <a:schemeClr val="accent3"/>
                </a:solidFill>
              </a:rPr>
              <a:t>a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              </a:t>
            </a:r>
            <a:r>
              <a:rPr lang="en-US" altLang="ko-KR" sz="1400" b="1">
                <a:solidFill>
                  <a:schemeClr val="accent5"/>
                </a:solidFill>
              </a:rPr>
              <a:t>b</a:t>
            </a:r>
            <a:r>
              <a:rPr lang="ko-KR" altLang="en-US" sz="1400" b="1">
                <a:solidFill>
                  <a:schemeClr val="accent5"/>
                </a:solidFill>
              </a:rPr>
              <a:t>가 </a:t>
            </a:r>
            <a:r>
              <a:rPr lang="en-US" altLang="ko-KR" sz="1400" b="1">
                <a:solidFill>
                  <a:schemeClr val="accent5"/>
                </a:solidFill>
              </a:rPr>
              <a:t>a</a:t>
            </a:r>
            <a:r>
              <a:rPr lang="ko-KR" altLang="en-US" sz="1400" b="1">
                <a:solidFill>
                  <a:schemeClr val="accent5"/>
                </a:solidFill>
              </a:rPr>
              <a:t>보다 크거나 같고 </a:t>
            </a:r>
            <a:r>
              <a:rPr lang="en-US" altLang="ko-KR" sz="1400" b="1">
                <a:solidFill>
                  <a:schemeClr val="accent5"/>
                </a:solidFill>
              </a:rPr>
              <a:t>b</a:t>
            </a:r>
            <a:r>
              <a:rPr lang="ko-KR" altLang="en-US" sz="1400" b="1">
                <a:solidFill>
                  <a:schemeClr val="accent5"/>
                </a:solidFill>
              </a:rPr>
              <a:t>가 </a:t>
            </a:r>
            <a:r>
              <a:rPr lang="en-US" altLang="ko-KR" sz="1400" b="1">
                <a:solidFill>
                  <a:schemeClr val="accent5"/>
                </a:solidFill>
              </a:rPr>
              <a:t>c</a:t>
            </a:r>
            <a:r>
              <a:rPr lang="ko-KR" altLang="en-US" sz="1400" b="1">
                <a:solidFill>
                  <a:schemeClr val="accent5"/>
                </a:solidFill>
              </a:rPr>
              <a:t>보다 적거나 같은 경우</a:t>
            </a:r>
            <a:endParaRPr lang="en-US" altLang="ko-KR" sz="1400" b="1">
              <a:solidFill>
                <a:schemeClr val="accent5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5"/>
                </a:solidFill>
              </a:rPr>
              <a:t>                    </a:t>
            </a:r>
            <a:r>
              <a:rPr lang="ko-KR" altLang="en-US" sz="1400" b="1">
                <a:solidFill>
                  <a:schemeClr val="accent5"/>
                </a:solidFill>
              </a:rPr>
              <a:t>또는 </a:t>
            </a:r>
            <a:r>
              <a:rPr lang="en-US" altLang="ko-KR" sz="1400" b="1">
                <a:solidFill>
                  <a:schemeClr val="accent5"/>
                </a:solidFill>
              </a:rPr>
              <a:t>b</a:t>
            </a:r>
            <a:r>
              <a:rPr lang="ko-KR" altLang="en-US" sz="1400" b="1">
                <a:solidFill>
                  <a:schemeClr val="accent5"/>
                </a:solidFill>
              </a:rPr>
              <a:t>가 </a:t>
            </a:r>
            <a:r>
              <a:rPr lang="en-US" altLang="ko-KR" sz="1400" b="1">
                <a:solidFill>
                  <a:schemeClr val="accent5"/>
                </a:solidFill>
              </a:rPr>
              <a:t>c</a:t>
            </a:r>
            <a:r>
              <a:rPr lang="ko-KR" altLang="en-US" sz="1400" b="1">
                <a:solidFill>
                  <a:schemeClr val="accent5"/>
                </a:solidFill>
              </a:rPr>
              <a:t>보다 크거나 같고 </a:t>
            </a:r>
            <a:r>
              <a:rPr lang="en-US" altLang="ko-KR" sz="1400" b="1">
                <a:solidFill>
                  <a:schemeClr val="accent5"/>
                </a:solidFill>
              </a:rPr>
              <a:t>b</a:t>
            </a:r>
            <a:r>
              <a:rPr lang="ko-KR" altLang="en-US" sz="1400" b="1">
                <a:solidFill>
                  <a:schemeClr val="accent5"/>
                </a:solidFill>
              </a:rPr>
              <a:t>가 </a:t>
            </a:r>
            <a:r>
              <a:rPr lang="en-US" altLang="ko-KR" sz="1400" b="1">
                <a:solidFill>
                  <a:schemeClr val="accent5"/>
                </a:solidFill>
              </a:rPr>
              <a:t>a</a:t>
            </a:r>
            <a:r>
              <a:rPr lang="ko-KR" altLang="en-US" sz="1400" b="1">
                <a:solidFill>
                  <a:schemeClr val="accent5"/>
                </a:solidFill>
              </a:rPr>
              <a:t>보다 적거나 같은 경우 중간 값은 </a:t>
            </a:r>
            <a:r>
              <a:rPr lang="en-US" altLang="ko-KR" sz="1400" b="1">
                <a:solidFill>
                  <a:schemeClr val="accent5"/>
                </a:solidFill>
              </a:rPr>
              <a:t>b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                    </a:t>
            </a:r>
            <a:r>
              <a:rPr lang="ko-KR" altLang="en-US" sz="1400" b="1">
                <a:solidFill>
                  <a:schemeClr val="accent6"/>
                </a:solidFill>
              </a:rPr>
              <a:t>그 이외의 경우 중간 값은 </a:t>
            </a:r>
            <a:r>
              <a:rPr lang="en-US" altLang="ko-KR" sz="1400" b="1">
                <a:solidFill>
                  <a:schemeClr val="accent6"/>
                </a:solidFill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A19103-48D3-7F58-566E-1DCD94A34C48}"/>
              </a:ext>
            </a:extLst>
          </p:cNvPr>
          <p:cNvSpPr txBox="1"/>
          <p:nvPr/>
        </p:nvSpPr>
        <p:spPr>
          <a:xfrm>
            <a:off x="827584" y="3501008"/>
            <a:ext cx="7704856" cy="15696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1;</a:t>
            </a:r>
          </a:p>
          <a:p>
            <a:pPr algn="l"/>
            <a:r>
              <a:rPr lang="en-US" altLang="ko-KR" sz="160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>
                <a:solidFill>
                  <a:srgbClr val="6A3E3E"/>
                </a:solidFill>
                <a:latin typeface="Consolas" panose="020B0609020204030204" pitchFamily="49" charset="0"/>
              </a:rPr>
              <a:t>c</a:t>
            </a:r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= 2;</a:t>
            </a:r>
          </a:p>
          <a:p>
            <a:pPr algn="l"/>
            <a:endParaRPr lang="en-US" altLang="ko-KR" sz="1600">
              <a:latin typeface="Consolas" panose="020B0609020204030204" pitchFamily="49" charset="0"/>
            </a:endParaRPr>
          </a:p>
          <a:p>
            <a:pPr algn="l"/>
            <a:r>
              <a:rPr lang="en-US" altLang="ko-KR" sz="1600" b="1">
                <a:latin typeface="Consolas" panose="020B0609020204030204" pitchFamily="49" charset="0"/>
              </a:rPr>
              <a:t>// </a:t>
            </a:r>
            <a:r>
              <a:rPr lang="ko-KR" altLang="en-US" sz="1600" b="1">
                <a:latin typeface="Consolas" panose="020B0609020204030204" pitchFamily="49" charset="0"/>
              </a:rPr>
              <a:t>① 조건문 작성</a:t>
            </a:r>
            <a:endParaRPr lang="en-US" altLang="ko-KR" sz="1600" b="1">
              <a:latin typeface="Consolas" panose="020B0609020204030204" pitchFamily="49" charset="0"/>
            </a:endParaRPr>
          </a:p>
          <a:p>
            <a:pPr algn="l"/>
            <a:endParaRPr lang="ko-KR" altLang="en-US" sz="1600" b="1" u="sng">
              <a:latin typeface="Consolas" panose="020B060902020403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6F8C0-48E8-5E83-56E1-5D0D8D0A4D6F}"/>
              </a:ext>
            </a:extLst>
          </p:cNvPr>
          <p:cNvSpPr txBox="1"/>
          <p:nvPr/>
        </p:nvSpPr>
        <p:spPr>
          <a:xfrm>
            <a:off x="829098" y="528146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/>
              <a:t>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DD716D6-608F-A034-A4E6-336545E8A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589240"/>
            <a:ext cx="2076450" cy="361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203354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260648"/>
            <a:ext cx="60131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switch </a:t>
            </a: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● 변수나 </a:t>
            </a:r>
            <a:r>
              <a:rPr lang="ko-KR" altLang="en-US" dirty="0" err="1"/>
              <a:t>연산식의</a:t>
            </a:r>
            <a:r>
              <a:rPr lang="ko-KR" altLang="en-US" dirty="0"/>
              <a:t> 값에 따라 </a:t>
            </a:r>
            <a:r>
              <a:rPr lang="ko-KR" altLang="en-US" dirty="0" err="1"/>
              <a:t>실행문</a:t>
            </a:r>
            <a:r>
              <a:rPr lang="ko-KR" altLang="en-US" dirty="0"/>
              <a:t> 선택할 때 사용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125" y="1232693"/>
            <a:ext cx="7748588" cy="450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245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2694</TotalTime>
  <Words>24416</Words>
  <Application>Microsoft Office PowerPoint</Application>
  <PresentationFormat>화면 슬라이드 쇼(4:3)</PresentationFormat>
  <Paragraphs>4701</Paragraphs>
  <Slides>352</Slides>
  <Notes>351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352</vt:i4>
      </vt:variant>
    </vt:vector>
  </HeadingPairs>
  <TitlesOfParts>
    <vt:vector size="359" baseType="lpstr">
      <vt:lpstr>견명조</vt:lpstr>
      <vt:lpstr>돋움</vt:lpstr>
      <vt:lpstr>맑은 고딕</vt:lpstr>
      <vt:lpstr>Arial</vt:lpstr>
      <vt:lpstr>Consolas</vt:lpstr>
      <vt:lpstr>Courier New</vt:lpstr>
      <vt:lpstr>Office 테마</vt:lpstr>
      <vt:lpstr>순서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GGoReb</dc:creator>
  <cp:lastModifiedBy>kangwook lee</cp:lastModifiedBy>
  <cp:revision>229</cp:revision>
  <dcterms:created xsi:type="dcterms:W3CDTF">2013-06-27T12:00:59Z</dcterms:created>
  <dcterms:modified xsi:type="dcterms:W3CDTF">2023-11-19T01:56:32Z</dcterms:modified>
</cp:coreProperties>
</file>